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11"/>
  </p:notesMasterIdLst>
  <p:sldIdLst>
    <p:sldId id="256" r:id="rId2"/>
    <p:sldId id="262" r:id="rId3"/>
    <p:sldId id="263" r:id="rId4"/>
    <p:sldId id="270" r:id="rId5"/>
    <p:sldId id="264" r:id="rId6"/>
    <p:sldId id="267" r:id="rId7"/>
    <p:sldId id="271" r:id="rId8"/>
    <p:sldId id="273"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E8A9E6A-CF54-6D4A-AB02-4F61FEC07C6E}">
          <p14:sldIdLst>
            <p14:sldId id="256"/>
            <p14:sldId id="262"/>
            <p14:sldId id="263"/>
            <p14:sldId id="270"/>
            <p14:sldId id="264"/>
            <p14:sldId id="267"/>
            <p14:sldId id="271"/>
            <p14:sldId id="273"/>
            <p14:sldId id="272"/>
          </p14:sldIdLst>
        </p14:section>
        <p14:section name="Untitled Section" id="{5C9C8C0C-20DB-5140-B1CE-D93EF018A6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CCB77B-2AF6-47C1-8082-2F2D9C75AFC3}" v="11" dt="2025-03-20T15:03:27.1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92"/>
    <p:restoredTop sz="57717" autoAdjust="0"/>
  </p:normalViewPr>
  <p:slideViewPr>
    <p:cSldViewPr snapToGrid="0">
      <p:cViewPr varScale="1">
        <p:scale>
          <a:sx n="65" d="100"/>
          <a:sy n="65" d="100"/>
        </p:scale>
        <p:origin x="133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ndy Chan" userId="b85752ff-f0b9-45f0-9817-b1af2d7006a6" providerId="ADAL" clId="{BDCCB77B-2AF6-47C1-8082-2F2D9C75AFC3}"/>
    <pc:docChg chg="undo custSel modSld">
      <pc:chgData name="Cindy Chan" userId="b85752ff-f0b9-45f0-9817-b1af2d7006a6" providerId="ADAL" clId="{BDCCB77B-2AF6-47C1-8082-2F2D9C75AFC3}" dt="2025-03-20T15:05:00.377" v="138" actId="34807"/>
      <pc:docMkLst>
        <pc:docMk/>
      </pc:docMkLst>
      <pc:sldChg chg="modSp mod modNotesTx">
        <pc:chgData name="Cindy Chan" userId="b85752ff-f0b9-45f0-9817-b1af2d7006a6" providerId="ADAL" clId="{BDCCB77B-2AF6-47C1-8082-2F2D9C75AFC3}" dt="2025-03-20T15:05:00.377" v="138" actId="34807"/>
        <pc:sldMkLst>
          <pc:docMk/>
          <pc:sldMk cId="260217701" sldId="256"/>
        </pc:sldMkLst>
        <pc:spChg chg="mod">
          <ac:chgData name="Cindy Chan" userId="b85752ff-f0b9-45f0-9817-b1af2d7006a6" providerId="ADAL" clId="{BDCCB77B-2AF6-47C1-8082-2F2D9C75AFC3}" dt="2025-03-20T15:04:27.251" v="137" actId="113"/>
          <ac:spMkLst>
            <pc:docMk/>
            <pc:sldMk cId="260217701" sldId="256"/>
            <ac:spMk id="3" creationId="{B1BFDEB6-0519-13A6-EBC3-B9FF7AB39556}"/>
          </ac:spMkLst>
        </pc:spChg>
      </pc:sldChg>
      <pc:sldChg chg="modNotesTx">
        <pc:chgData name="Cindy Chan" userId="b85752ff-f0b9-45f0-9817-b1af2d7006a6" providerId="ADAL" clId="{BDCCB77B-2AF6-47C1-8082-2F2D9C75AFC3}" dt="2025-03-20T15:05:00.377" v="138" actId="34807"/>
        <pc:sldMkLst>
          <pc:docMk/>
          <pc:sldMk cId="3749162677" sldId="262"/>
        </pc:sldMkLst>
      </pc:sldChg>
      <pc:sldChg chg="modNotesTx">
        <pc:chgData name="Cindy Chan" userId="b85752ff-f0b9-45f0-9817-b1af2d7006a6" providerId="ADAL" clId="{BDCCB77B-2AF6-47C1-8082-2F2D9C75AFC3}" dt="2025-03-20T15:05:00.377" v="138" actId="34807"/>
        <pc:sldMkLst>
          <pc:docMk/>
          <pc:sldMk cId="1231670680" sldId="263"/>
        </pc:sldMkLst>
      </pc:sldChg>
      <pc:sldChg chg="modNotesTx">
        <pc:chgData name="Cindy Chan" userId="b85752ff-f0b9-45f0-9817-b1af2d7006a6" providerId="ADAL" clId="{BDCCB77B-2AF6-47C1-8082-2F2D9C75AFC3}" dt="2025-03-20T15:05:00.377" v="138" actId="34807"/>
        <pc:sldMkLst>
          <pc:docMk/>
          <pc:sldMk cId="3250260755" sldId="264"/>
        </pc:sldMkLst>
      </pc:sldChg>
      <pc:sldChg chg="modNotesTx">
        <pc:chgData name="Cindy Chan" userId="b85752ff-f0b9-45f0-9817-b1af2d7006a6" providerId="ADAL" clId="{BDCCB77B-2AF6-47C1-8082-2F2D9C75AFC3}" dt="2025-03-20T15:05:00.377" v="138" actId="34807"/>
        <pc:sldMkLst>
          <pc:docMk/>
          <pc:sldMk cId="3368205786" sldId="267"/>
        </pc:sldMkLst>
      </pc:sldChg>
      <pc:sldChg chg="modNotesTx">
        <pc:chgData name="Cindy Chan" userId="b85752ff-f0b9-45f0-9817-b1af2d7006a6" providerId="ADAL" clId="{BDCCB77B-2AF6-47C1-8082-2F2D9C75AFC3}" dt="2025-03-20T15:05:00.377" v="138" actId="34807"/>
        <pc:sldMkLst>
          <pc:docMk/>
          <pc:sldMk cId="1392017940" sldId="270"/>
        </pc:sldMkLst>
      </pc:sldChg>
      <pc:sldChg chg="modNotesTx">
        <pc:chgData name="Cindy Chan" userId="b85752ff-f0b9-45f0-9817-b1af2d7006a6" providerId="ADAL" clId="{BDCCB77B-2AF6-47C1-8082-2F2D9C75AFC3}" dt="2025-03-20T15:05:00.377" v="138" actId="34807"/>
        <pc:sldMkLst>
          <pc:docMk/>
          <pc:sldMk cId="313879814" sldId="271"/>
        </pc:sldMkLst>
      </pc:sldChg>
      <pc:sldChg chg="modNotesTx">
        <pc:chgData name="Cindy Chan" userId="b85752ff-f0b9-45f0-9817-b1af2d7006a6" providerId="ADAL" clId="{BDCCB77B-2AF6-47C1-8082-2F2D9C75AFC3}" dt="2025-03-20T15:05:00.377" v="138" actId="34807"/>
        <pc:sldMkLst>
          <pc:docMk/>
          <pc:sldMk cId="3581248550" sldId="272"/>
        </pc:sldMkLst>
      </pc:sldChg>
      <pc:sldChg chg="addSp delSp modSp mod modNotesTx">
        <pc:chgData name="Cindy Chan" userId="b85752ff-f0b9-45f0-9817-b1af2d7006a6" providerId="ADAL" clId="{BDCCB77B-2AF6-47C1-8082-2F2D9C75AFC3}" dt="2025-03-20T15:05:00.377" v="138" actId="34807"/>
        <pc:sldMkLst>
          <pc:docMk/>
          <pc:sldMk cId="1823611789" sldId="273"/>
        </pc:sldMkLst>
        <pc:spChg chg="add mod">
          <ac:chgData name="Cindy Chan" userId="b85752ff-f0b9-45f0-9817-b1af2d7006a6" providerId="ADAL" clId="{BDCCB77B-2AF6-47C1-8082-2F2D9C75AFC3}" dt="2025-03-20T13:42:56.471" v="56" actId="207"/>
          <ac:spMkLst>
            <pc:docMk/>
            <pc:sldMk cId="1823611789" sldId="273"/>
            <ac:spMk id="10" creationId="{9ECC5742-510E-C8E2-DF0A-BB0E781D40B3}"/>
          </ac:spMkLst>
        </pc:spChg>
        <pc:spChg chg="add mod">
          <ac:chgData name="Cindy Chan" userId="b85752ff-f0b9-45f0-9817-b1af2d7006a6" providerId="ADAL" clId="{BDCCB77B-2AF6-47C1-8082-2F2D9C75AFC3}" dt="2025-03-20T13:42:56.471" v="56" actId="207"/>
          <ac:spMkLst>
            <pc:docMk/>
            <pc:sldMk cId="1823611789" sldId="273"/>
            <ac:spMk id="11" creationId="{F8796D7E-3B6F-F8B0-96DE-22E269DE3B7E}"/>
          </ac:spMkLst>
        </pc:spChg>
        <pc:spChg chg="add mod topLvl">
          <ac:chgData name="Cindy Chan" userId="b85752ff-f0b9-45f0-9817-b1af2d7006a6" providerId="ADAL" clId="{BDCCB77B-2AF6-47C1-8082-2F2D9C75AFC3}" dt="2025-03-20T13:42:56.471" v="56" actId="207"/>
          <ac:spMkLst>
            <pc:docMk/>
            <pc:sldMk cId="1823611789" sldId="273"/>
            <ac:spMk id="12" creationId="{56CD3333-A92E-768C-DF2F-01092BDA6F52}"/>
          </ac:spMkLst>
        </pc:spChg>
        <pc:spChg chg="add mod topLvl">
          <ac:chgData name="Cindy Chan" userId="b85752ff-f0b9-45f0-9817-b1af2d7006a6" providerId="ADAL" clId="{BDCCB77B-2AF6-47C1-8082-2F2D9C75AFC3}" dt="2025-03-20T13:42:56.471" v="56" actId="207"/>
          <ac:spMkLst>
            <pc:docMk/>
            <pc:sldMk cId="1823611789" sldId="273"/>
            <ac:spMk id="13" creationId="{9B182A38-CD0C-C71D-A436-6A71593DB56C}"/>
          </ac:spMkLst>
        </pc:spChg>
        <pc:spChg chg="add mod">
          <ac:chgData name="Cindy Chan" userId="b85752ff-f0b9-45f0-9817-b1af2d7006a6" providerId="ADAL" clId="{BDCCB77B-2AF6-47C1-8082-2F2D9C75AFC3}" dt="2025-03-20T13:42:56.471" v="56" actId="207"/>
          <ac:spMkLst>
            <pc:docMk/>
            <pc:sldMk cId="1823611789" sldId="273"/>
            <ac:spMk id="14" creationId="{F32AB79F-2C84-1A6A-51CE-0577A009B0B3}"/>
          </ac:spMkLst>
        </pc:spChg>
        <pc:spChg chg="add mod">
          <ac:chgData name="Cindy Chan" userId="b85752ff-f0b9-45f0-9817-b1af2d7006a6" providerId="ADAL" clId="{BDCCB77B-2AF6-47C1-8082-2F2D9C75AFC3}" dt="2025-03-20T13:42:56.471" v="56" actId="207"/>
          <ac:spMkLst>
            <pc:docMk/>
            <pc:sldMk cId="1823611789" sldId="273"/>
            <ac:spMk id="15" creationId="{85A8E1BA-54C0-3CCB-E7A7-4F100DF80C8C}"/>
          </ac:spMkLst>
        </pc:spChg>
        <pc:spChg chg="add mod">
          <ac:chgData name="Cindy Chan" userId="b85752ff-f0b9-45f0-9817-b1af2d7006a6" providerId="ADAL" clId="{BDCCB77B-2AF6-47C1-8082-2F2D9C75AFC3}" dt="2025-03-20T13:42:56.471" v="56" actId="207"/>
          <ac:spMkLst>
            <pc:docMk/>
            <pc:sldMk cId="1823611789" sldId="273"/>
            <ac:spMk id="16" creationId="{999779BB-8EEB-B826-7392-E2B633841C9A}"/>
          </ac:spMkLst>
        </pc:spChg>
        <pc:spChg chg="add mod">
          <ac:chgData name="Cindy Chan" userId="b85752ff-f0b9-45f0-9817-b1af2d7006a6" providerId="ADAL" clId="{BDCCB77B-2AF6-47C1-8082-2F2D9C75AFC3}" dt="2025-03-20T13:42:56.471" v="56" actId="207"/>
          <ac:spMkLst>
            <pc:docMk/>
            <pc:sldMk cId="1823611789" sldId="273"/>
            <ac:spMk id="17" creationId="{D4839188-D1FB-458B-9464-9D9C51381D65}"/>
          </ac:spMkLst>
        </pc:spChg>
        <pc:grpChg chg="mod">
          <ac:chgData name="Cindy Chan" userId="b85752ff-f0b9-45f0-9817-b1af2d7006a6" providerId="ADAL" clId="{BDCCB77B-2AF6-47C1-8082-2F2D9C75AFC3}" dt="2025-03-20T13:42:51.576" v="55" actId="207"/>
          <ac:grpSpMkLst>
            <pc:docMk/>
            <pc:sldMk cId="1823611789" sldId="273"/>
            <ac:grpSpMk id="3" creationId="{E73052DA-F245-5F90-8581-93E8E94E812B}"/>
          </ac:grpSpMkLst>
        </pc:grpChg>
        <pc:grpChg chg="add mod">
          <ac:chgData name="Cindy Chan" userId="b85752ff-f0b9-45f0-9817-b1af2d7006a6" providerId="ADAL" clId="{BDCCB77B-2AF6-47C1-8082-2F2D9C75AFC3}" dt="2025-03-20T13:42:51.576" v="55" actId="207"/>
          <ac:grpSpMkLst>
            <pc:docMk/>
            <pc:sldMk cId="1823611789" sldId="273"/>
            <ac:grpSpMk id="5" creationId="{D6A7B1D6-78B3-7008-CF9B-0127C13F0764}"/>
          </ac:grpSpMkLst>
        </pc:grpChg>
        <pc:grpChg chg="add del mod">
          <ac:chgData name="Cindy Chan" userId="b85752ff-f0b9-45f0-9817-b1af2d7006a6" providerId="ADAL" clId="{BDCCB77B-2AF6-47C1-8082-2F2D9C75AFC3}" dt="2025-03-20T13:41:47.097" v="49" actId="165"/>
          <ac:grpSpMkLst>
            <pc:docMk/>
            <pc:sldMk cId="1823611789" sldId="273"/>
            <ac:grpSpMk id="6" creationId="{E032FEF3-C571-16C3-9324-1B820A2BD6A9}"/>
          </ac:grpSpMkLst>
        </pc:grpChg>
        <pc:grpChg chg="mod">
          <ac:chgData name="Cindy Chan" userId="b85752ff-f0b9-45f0-9817-b1af2d7006a6" providerId="ADAL" clId="{BDCCB77B-2AF6-47C1-8082-2F2D9C75AFC3}" dt="2025-03-20T13:42:09.392" v="54" actId="14100"/>
          <ac:grpSpMkLst>
            <pc:docMk/>
            <pc:sldMk cId="1823611789" sldId="273"/>
            <ac:grpSpMk id="7" creationId="{3D28A0AF-E85A-B7BA-9CA7-658AAC9CC4F6}"/>
          </ac:grpSpMkLst>
        </pc:grpChg>
        <pc:graphicFrameChg chg="del mod modGraphic">
          <ac:chgData name="Cindy Chan" userId="b85752ff-f0b9-45f0-9817-b1af2d7006a6" providerId="ADAL" clId="{BDCCB77B-2AF6-47C1-8082-2F2D9C75AFC3}" dt="2025-03-20T13:41:07.020" v="39" actId="478"/>
          <ac:graphicFrameMkLst>
            <pc:docMk/>
            <pc:sldMk cId="1823611789" sldId="273"/>
            <ac:graphicFrameMk id="4" creationId="{BC0BDE37-1C74-21E3-493F-76E3C3E20CCB}"/>
          </ac:graphicFrameMkLst>
        </pc:graphicFrameChg>
        <pc:picChg chg="del">
          <ac:chgData name="Cindy Chan" userId="b85752ff-f0b9-45f0-9817-b1af2d7006a6" providerId="ADAL" clId="{BDCCB77B-2AF6-47C1-8082-2F2D9C75AFC3}" dt="2025-03-20T13:36:28.763" v="35" actId="478"/>
          <ac:picMkLst>
            <pc:docMk/>
            <pc:sldMk cId="1823611789" sldId="273"/>
            <ac:picMk id="8" creationId="{5A3E3400-BCF7-A390-0DB9-928E26BEE0FB}"/>
          </ac:picMkLst>
        </pc:picChg>
        <pc:picChg chg="add del mod">
          <ac:chgData name="Cindy Chan" userId="b85752ff-f0b9-45f0-9817-b1af2d7006a6" providerId="ADAL" clId="{BDCCB77B-2AF6-47C1-8082-2F2D9C75AFC3}" dt="2025-03-20T13:44:05.213" v="60" actId="478"/>
          <ac:picMkLst>
            <pc:docMk/>
            <pc:sldMk cId="1823611789" sldId="273"/>
            <ac:picMk id="19" creationId="{6B6629A9-2F06-7801-5D7D-BA41F8377227}"/>
          </ac:picMkLst>
        </pc:picChg>
        <pc:picChg chg="add mod">
          <ac:chgData name="Cindy Chan" userId="b85752ff-f0b9-45f0-9817-b1af2d7006a6" providerId="ADAL" clId="{BDCCB77B-2AF6-47C1-8082-2F2D9C75AFC3}" dt="2025-03-20T15:03:35.723" v="120" actId="14100"/>
          <ac:picMkLst>
            <pc:docMk/>
            <pc:sldMk cId="1823611789" sldId="273"/>
            <ac:picMk id="21" creationId="{D7FB128B-AB87-C104-C8C9-17B68B50FBF7}"/>
          </ac:picMkLst>
        </pc:picChg>
        <pc:picChg chg="add del mod">
          <ac:chgData name="Cindy Chan" userId="b85752ff-f0b9-45f0-9817-b1af2d7006a6" providerId="ADAL" clId="{BDCCB77B-2AF6-47C1-8082-2F2D9C75AFC3}" dt="2025-03-20T15:02:53.661" v="111" actId="478"/>
          <ac:picMkLst>
            <pc:docMk/>
            <pc:sldMk cId="1823611789" sldId="273"/>
            <ac:picMk id="23" creationId="{DCC05CFC-4579-5DF9-9446-B6E9B8CBD527}"/>
          </ac:picMkLst>
        </pc:picChg>
        <pc:picChg chg="add del mod">
          <ac:chgData name="Cindy Chan" userId="b85752ff-f0b9-45f0-9817-b1af2d7006a6" providerId="ADAL" clId="{BDCCB77B-2AF6-47C1-8082-2F2D9C75AFC3}" dt="2025-03-20T14:01:17.591" v="82" actId="478"/>
          <ac:picMkLst>
            <pc:docMk/>
            <pc:sldMk cId="1823611789" sldId="273"/>
            <ac:picMk id="25" creationId="{14B229DF-39EC-B4C2-EC20-BF0C294FC0C8}"/>
          </ac:picMkLst>
        </pc:picChg>
        <pc:picChg chg="add del mod">
          <ac:chgData name="Cindy Chan" userId="b85752ff-f0b9-45f0-9817-b1af2d7006a6" providerId="ADAL" clId="{BDCCB77B-2AF6-47C1-8082-2F2D9C75AFC3}" dt="2025-03-20T14:01:22.977" v="83" actId="478"/>
          <ac:picMkLst>
            <pc:docMk/>
            <pc:sldMk cId="1823611789" sldId="273"/>
            <ac:picMk id="27" creationId="{6FB11816-8989-6122-1BC0-41A2228F5D22}"/>
          </ac:picMkLst>
        </pc:picChg>
        <pc:picChg chg="add mod">
          <ac:chgData name="Cindy Chan" userId="b85752ff-f0b9-45f0-9817-b1af2d7006a6" providerId="ADAL" clId="{BDCCB77B-2AF6-47C1-8082-2F2D9C75AFC3}" dt="2025-03-20T14:02:06.537" v="104"/>
          <ac:picMkLst>
            <pc:docMk/>
            <pc:sldMk cId="1823611789" sldId="273"/>
            <ac:picMk id="29" creationId="{4FD667D5-8129-BDC5-AE2C-8385B48BCF71}"/>
          </ac:picMkLst>
        </pc:picChg>
        <pc:picChg chg="add mod">
          <ac:chgData name="Cindy Chan" userId="b85752ff-f0b9-45f0-9817-b1af2d7006a6" providerId="ADAL" clId="{BDCCB77B-2AF6-47C1-8082-2F2D9C75AFC3}" dt="2025-03-20T14:02:06.537" v="104"/>
          <ac:picMkLst>
            <pc:docMk/>
            <pc:sldMk cId="1823611789" sldId="273"/>
            <ac:picMk id="31" creationId="{6FD5D9D6-E01D-5684-942B-895A973443CC}"/>
          </ac:picMkLst>
        </pc:picChg>
        <pc:picChg chg="add mod">
          <ac:chgData name="Cindy Chan" userId="b85752ff-f0b9-45f0-9817-b1af2d7006a6" providerId="ADAL" clId="{BDCCB77B-2AF6-47C1-8082-2F2D9C75AFC3}" dt="2025-03-20T15:03:55.110" v="125" actId="207"/>
          <ac:picMkLst>
            <pc:docMk/>
            <pc:sldMk cId="1823611789" sldId="273"/>
            <ac:picMk id="33" creationId="{046E1F7C-AE2A-68C1-3CDB-8F8021C6B562}"/>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E226EB-70E4-6C40-BF75-88E624BA906D}" type="doc">
      <dgm:prSet loTypeId="urn:microsoft.com/office/officeart/2009/3/layout/StepUpProcess" loCatId="" qsTypeId="urn:microsoft.com/office/officeart/2005/8/quickstyle/simple1" qsCatId="simple" csTypeId="urn:microsoft.com/office/officeart/2005/8/colors/accent1_3" csCatId="accent1" phldr="1"/>
      <dgm:spPr/>
      <dgm:t>
        <a:bodyPr/>
        <a:lstStyle/>
        <a:p>
          <a:endParaRPr lang="en-US"/>
        </a:p>
      </dgm:t>
    </dgm:pt>
    <dgm:pt modelId="{B477BDDE-BA3D-0A4D-9DFB-58824D2DAEBF}">
      <dgm:prSet phldrT="[Text]" custT="1"/>
      <dgm:spPr/>
      <dgm:t>
        <a:bodyPr/>
        <a:lstStyle/>
        <a:p>
          <a:r>
            <a:rPr lang="en-US" sz="2800" dirty="0"/>
            <a:t>Policy</a:t>
          </a:r>
        </a:p>
      </dgm:t>
    </dgm:pt>
    <dgm:pt modelId="{3B900D00-51BA-AD44-9884-D01D05906782}" type="parTrans" cxnId="{236F84E6-8E3B-444A-9174-5D52DA4C0C84}">
      <dgm:prSet/>
      <dgm:spPr/>
      <dgm:t>
        <a:bodyPr/>
        <a:lstStyle/>
        <a:p>
          <a:endParaRPr lang="en-US"/>
        </a:p>
      </dgm:t>
    </dgm:pt>
    <dgm:pt modelId="{91C3DFEE-96DA-8D4A-8B66-0E8405DB9729}" type="sibTrans" cxnId="{236F84E6-8E3B-444A-9174-5D52DA4C0C84}">
      <dgm:prSet/>
      <dgm:spPr/>
      <dgm:t>
        <a:bodyPr/>
        <a:lstStyle/>
        <a:p>
          <a:endParaRPr lang="en-US"/>
        </a:p>
      </dgm:t>
    </dgm:pt>
    <dgm:pt modelId="{A2E18695-F836-4E47-918B-4228AC7CC47F}">
      <dgm:prSet phldrT="[Text]" custT="1"/>
      <dgm:spPr/>
      <dgm:t>
        <a:bodyPr/>
        <a:lstStyle/>
        <a:p>
          <a:r>
            <a:rPr lang="en-US" sz="2800" dirty="0"/>
            <a:t>Standards</a:t>
          </a:r>
        </a:p>
      </dgm:t>
    </dgm:pt>
    <dgm:pt modelId="{B35908D8-736E-1143-BEB7-8A4B23140AA0}" type="parTrans" cxnId="{819C7B58-C8FF-394A-9D73-F3963F0AC3AF}">
      <dgm:prSet/>
      <dgm:spPr/>
      <dgm:t>
        <a:bodyPr/>
        <a:lstStyle/>
        <a:p>
          <a:endParaRPr lang="en-US"/>
        </a:p>
      </dgm:t>
    </dgm:pt>
    <dgm:pt modelId="{811B87B7-8152-964E-85A6-55F4F2758992}" type="sibTrans" cxnId="{819C7B58-C8FF-394A-9D73-F3963F0AC3AF}">
      <dgm:prSet/>
      <dgm:spPr/>
      <dgm:t>
        <a:bodyPr/>
        <a:lstStyle/>
        <a:p>
          <a:endParaRPr lang="en-US"/>
        </a:p>
      </dgm:t>
    </dgm:pt>
    <dgm:pt modelId="{B31FCE6B-1CCD-3944-ABCF-61F18F9225E5}">
      <dgm:prSet phldrT="[Text]" custT="1"/>
      <dgm:spPr/>
      <dgm:t>
        <a:bodyPr/>
        <a:lstStyle/>
        <a:p>
          <a:r>
            <a:rPr lang="en-US" sz="2800" dirty="0"/>
            <a:t>Procedures</a:t>
          </a:r>
        </a:p>
      </dgm:t>
    </dgm:pt>
    <dgm:pt modelId="{0B39F859-F378-7343-8954-A098635ADE64}" type="parTrans" cxnId="{178777C8-812F-D941-BB98-2D3FF3A63A9D}">
      <dgm:prSet/>
      <dgm:spPr/>
      <dgm:t>
        <a:bodyPr/>
        <a:lstStyle/>
        <a:p>
          <a:endParaRPr lang="en-US"/>
        </a:p>
      </dgm:t>
    </dgm:pt>
    <dgm:pt modelId="{4AD90A46-9E4B-B740-8528-70671A62B9A1}" type="sibTrans" cxnId="{178777C8-812F-D941-BB98-2D3FF3A63A9D}">
      <dgm:prSet/>
      <dgm:spPr/>
      <dgm:t>
        <a:bodyPr/>
        <a:lstStyle/>
        <a:p>
          <a:endParaRPr lang="en-US"/>
        </a:p>
      </dgm:t>
    </dgm:pt>
    <dgm:pt modelId="{314F170D-C979-754E-8FE8-70384DE49AF1}">
      <dgm:prSet phldrT="[Text]" custT="1"/>
      <dgm:spPr/>
      <dgm:t>
        <a:bodyPr/>
        <a:lstStyle/>
        <a:p>
          <a:r>
            <a:rPr lang="en-US" sz="2400"/>
            <a:t>Guiding Principles</a:t>
          </a:r>
          <a:endParaRPr lang="en-US" sz="2400" dirty="0"/>
        </a:p>
      </dgm:t>
    </dgm:pt>
    <dgm:pt modelId="{69F90166-EAC9-1C4B-B5B7-8F5185C25C73}" type="parTrans" cxnId="{71322BA0-6522-ED49-87D2-009C5B13597F}">
      <dgm:prSet/>
      <dgm:spPr/>
      <dgm:t>
        <a:bodyPr/>
        <a:lstStyle/>
        <a:p>
          <a:endParaRPr lang="en-US"/>
        </a:p>
      </dgm:t>
    </dgm:pt>
    <dgm:pt modelId="{2BC0C9F9-885E-8141-8D97-7AE271B8811F}" type="sibTrans" cxnId="{71322BA0-6522-ED49-87D2-009C5B13597F}">
      <dgm:prSet/>
      <dgm:spPr/>
      <dgm:t>
        <a:bodyPr/>
        <a:lstStyle/>
        <a:p>
          <a:endParaRPr lang="en-US"/>
        </a:p>
      </dgm:t>
    </dgm:pt>
    <dgm:pt modelId="{BEFFE4AD-3A12-944B-9CA0-E46C537943F3}">
      <dgm:prSet phldrT="[Text]" custT="1"/>
      <dgm:spPr/>
      <dgm:t>
        <a:bodyPr/>
        <a:lstStyle/>
        <a:p>
          <a:r>
            <a:rPr lang="en-US" sz="2400"/>
            <a:t>Benchmark</a:t>
          </a:r>
          <a:endParaRPr lang="en-US" sz="2400" dirty="0"/>
        </a:p>
      </dgm:t>
    </dgm:pt>
    <dgm:pt modelId="{F2FF59D3-1A5F-4844-91B9-91EEC9BE919C}" type="parTrans" cxnId="{C562631B-EB9E-4E4B-83D9-A678D772F3BB}">
      <dgm:prSet/>
      <dgm:spPr/>
      <dgm:t>
        <a:bodyPr/>
        <a:lstStyle/>
        <a:p>
          <a:endParaRPr lang="en-US"/>
        </a:p>
      </dgm:t>
    </dgm:pt>
    <dgm:pt modelId="{ECF1253B-B770-FF45-97D1-3026F4E3575C}" type="sibTrans" cxnId="{C562631B-EB9E-4E4B-83D9-A678D772F3BB}">
      <dgm:prSet/>
      <dgm:spPr/>
      <dgm:t>
        <a:bodyPr/>
        <a:lstStyle/>
        <a:p>
          <a:endParaRPr lang="en-US"/>
        </a:p>
      </dgm:t>
    </dgm:pt>
    <dgm:pt modelId="{A93531B0-8F72-9140-8600-3C8DE2B89A9F}">
      <dgm:prSet phldrT="[Text]" custT="1"/>
      <dgm:spPr/>
      <dgm:t>
        <a:bodyPr/>
        <a:lstStyle/>
        <a:p>
          <a:r>
            <a:rPr lang="en-US" sz="2400"/>
            <a:t>The “how”</a:t>
          </a:r>
          <a:endParaRPr lang="en-US" sz="2400" dirty="0"/>
        </a:p>
      </dgm:t>
    </dgm:pt>
    <dgm:pt modelId="{FA19067E-C10A-3440-8036-684C0A7B8A19}" type="parTrans" cxnId="{5D125B07-439D-B947-9304-DF49437FCB5B}">
      <dgm:prSet/>
      <dgm:spPr/>
      <dgm:t>
        <a:bodyPr/>
        <a:lstStyle/>
        <a:p>
          <a:endParaRPr lang="en-US"/>
        </a:p>
      </dgm:t>
    </dgm:pt>
    <dgm:pt modelId="{A5012BEA-4970-E947-A388-BFD32381CBE6}" type="sibTrans" cxnId="{5D125B07-439D-B947-9304-DF49437FCB5B}">
      <dgm:prSet/>
      <dgm:spPr/>
      <dgm:t>
        <a:bodyPr/>
        <a:lstStyle/>
        <a:p>
          <a:endParaRPr lang="en-US"/>
        </a:p>
      </dgm:t>
    </dgm:pt>
    <dgm:pt modelId="{216A4058-31C9-AF48-919D-0B77FE56B25C}" type="pres">
      <dgm:prSet presAssocID="{A2E226EB-70E4-6C40-BF75-88E624BA906D}" presName="rootnode" presStyleCnt="0">
        <dgm:presLayoutVars>
          <dgm:chMax/>
          <dgm:chPref/>
          <dgm:dir/>
          <dgm:animLvl val="lvl"/>
        </dgm:presLayoutVars>
      </dgm:prSet>
      <dgm:spPr/>
    </dgm:pt>
    <dgm:pt modelId="{EE0AF119-8B59-4941-9A7E-FB01D2F91621}" type="pres">
      <dgm:prSet presAssocID="{B477BDDE-BA3D-0A4D-9DFB-58824D2DAEBF}" presName="composite" presStyleCnt="0"/>
      <dgm:spPr/>
    </dgm:pt>
    <dgm:pt modelId="{90E0690A-E1CB-464D-9F89-98537115381F}" type="pres">
      <dgm:prSet presAssocID="{B477BDDE-BA3D-0A4D-9DFB-58824D2DAEBF}" presName="LShape" presStyleLbl="alignNode1" presStyleIdx="0" presStyleCnt="5"/>
      <dgm:spPr/>
    </dgm:pt>
    <dgm:pt modelId="{0C096F0A-1EBE-104B-8189-D10882CF73B3}" type="pres">
      <dgm:prSet presAssocID="{B477BDDE-BA3D-0A4D-9DFB-58824D2DAEBF}" presName="ParentText" presStyleLbl="revTx" presStyleIdx="0" presStyleCnt="3">
        <dgm:presLayoutVars>
          <dgm:chMax val="0"/>
          <dgm:chPref val="0"/>
          <dgm:bulletEnabled val="1"/>
        </dgm:presLayoutVars>
      </dgm:prSet>
      <dgm:spPr/>
    </dgm:pt>
    <dgm:pt modelId="{A37A470D-BA26-EF43-BADE-973268D83369}" type="pres">
      <dgm:prSet presAssocID="{B477BDDE-BA3D-0A4D-9DFB-58824D2DAEBF}" presName="Triangle" presStyleLbl="alignNode1" presStyleIdx="1" presStyleCnt="5"/>
      <dgm:spPr/>
    </dgm:pt>
    <dgm:pt modelId="{B86E3198-7EEB-BC43-895C-77FC28159CDE}" type="pres">
      <dgm:prSet presAssocID="{91C3DFEE-96DA-8D4A-8B66-0E8405DB9729}" presName="sibTrans" presStyleCnt="0"/>
      <dgm:spPr/>
    </dgm:pt>
    <dgm:pt modelId="{04789785-4D62-F44C-AE6A-99D3191ACD85}" type="pres">
      <dgm:prSet presAssocID="{91C3DFEE-96DA-8D4A-8B66-0E8405DB9729}" presName="space" presStyleCnt="0"/>
      <dgm:spPr/>
    </dgm:pt>
    <dgm:pt modelId="{2CE4E3EB-352C-8B45-9F51-A65FD40AA58F}" type="pres">
      <dgm:prSet presAssocID="{A2E18695-F836-4E47-918B-4228AC7CC47F}" presName="composite" presStyleCnt="0"/>
      <dgm:spPr/>
    </dgm:pt>
    <dgm:pt modelId="{E15E41F8-9658-5E45-8934-D76F86AE1070}" type="pres">
      <dgm:prSet presAssocID="{A2E18695-F836-4E47-918B-4228AC7CC47F}" presName="LShape" presStyleLbl="alignNode1" presStyleIdx="2" presStyleCnt="5"/>
      <dgm:spPr/>
    </dgm:pt>
    <dgm:pt modelId="{2553EEEC-09AF-1D43-AB93-BD88DC1562D4}" type="pres">
      <dgm:prSet presAssocID="{A2E18695-F836-4E47-918B-4228AC7CC47F}" presName="ParentText" presStyleLbl="revTx" presStyleIdx="1" presStyleCnt="3">
        <dgm:presLayoutVars>
          <dgm:chMax val="0"/>
          <dgm:chPref val="0"/>
          <dgm:bulletEnabled val="1"/>
        </dgm:presLayoutVars>
      </dgm:prSet>
      <dgm:spPr/>
    </dgm:pt>
    <dgm:pt modelId="{3A3C13F4-22B9-F54C-93CD-7AEFDFE311F6}" type="pres">
      <dgm:prSet presAssocID="{A2E18695-F836-4E47-918B-4228AC7CC47F}" presName="Triangle" presStyleLbl="alignNode1" presStyleIdx="3" presStyleCnt="5"/>
      <dgm:spPr/>
    </dgm:pt>
    <dgm:pt modelId="{25BC7FB7-139C-644F-9954-DE5B7A12F320}" type="pres">
      <dgm:prSet presAssocID="{811B87B7-8152-964E-85A6-55F4F2758992}" presName="sibTrans" presStyleCnt="0"/>
      <dgm:spPr/>
    </dgm:pt>
    <dgm:pt modelId="{F2514C50-14DE-4F4A-B7A7-A19ACD83AFB9}" type="pres">
      <dgm:prSet presAssocID="{811B87B7-8152-964E-85A6-55F4F2758992}" presName="space" presStyleCnt="0"/>
      <dgm:spPr/>
    </dgm:pt>
    <dgm:pt modelId="{71BF8CEE-A86C-6D48-8025-E1B26EEDA378}" type="pres">
      <dgm:prSet presAssocID="{B31FCE6B-1CCD-3944-ABCF-61F18F9225E5}" presName="composite" presStyleCnt="0"/>
      <dgm:spPr/>
    </dgm:pt>
    <dgm:pt modelId="{80DED21B-16F1-B14E-A322-AD3431F00250}" type="pres">
      <dgm:prSet presAssocID="{B31FCE6B-1CCD-3944-ABCF-61F18F9225E5}" presName="LShape" presStyleLbl="alignNode1" presStyleIdx="4" presStyleCnt="5"/>
      <dgm:spPr/>
    </dgm:pt>
    <dgm:pt modelId="{E5FC3684-D3E1-614F-958B-1BB00AED09A9}" type="pres">
      <dgm:prSet presAssocID="{B31FCE6B-1CCD-3944-ABCF-61F18F9225E5}" presName="ParentText" presStyleLbl="revTx" presStyleIdx="2" presStyleCnt="3">
        <dgm:presLayoutVars>
          <dgm:chMax val="0"/>
          <dgm:chPref val="0"/>
          <dgm:bulletEnabled val="1"/>
        </dgm:presLayoutVars>
      </dgm:prSet>
      <dgm:spPr/>
    </dgm:pt>
  </dgm:ptLst>
  <dgm:cxnLst>
    <dgm:cxn modelId="{5D125B07-439D-B947-9304-DF49437FCB5B}" srcId="{B31FCE6B-1CCD-3944-ABCF-61F18F9225E5}" destId="{A93531B0-8F72-9140-8600-3C8DE2B89A9F}" srcOrd="0" destOrd="0" parTransId="{FA19067E-C10A-3440-8036-684C0A7B8A19}" sibTransId="{A5012BEA-4970-E947-A388-BFD32381CBE6}"/>
    <dgm:cxn modelId="{A9169708-60A8-6243-8F40-E21DB822B88F}" type="presOf" srcId="{314F170D-C979-754E-8FE8-70384DE49AF1}" destId="{0C096F0A-1EBE-104B-8189-D10882CF73B3}" srcOrd="0" destOrd="1" presId="urn:microsoft.com/office/officeart/2009/3/layout/StepUpProcess"/>
    <dgm:cxn modelId="{3DBECC11-A107-AA40-B8A0-18BEBF6BCED3}" type="presOf" srcId="{A2E226EB-70E4-6C40-BF75-88E624BA906D}" destId="{216A4058-31C9-AF48-919D-0B77FE56B25C}" srcOrd="0" destOrd="0" presId="urn:microsoft.com/office/officeart/2009/3/layout/StepUpProcess"/>
    <dgm:cxn modelId="{C562631B-EB9E-4E4B-83D9-A678D772F3BB}" srcId="{A2E18695-F836-4E47-918B-4228AC7CC47F}" destId="{BEFFE4AD-3A12-944B-9CA0-E46C537943F3}" srcOrd="0" destOrd="0" parTransId="{F2FF59D3-1A5F-4844-91B9-91EEC9BE919C}" sibTransId="{ECF1253B-B770-FF45-97D1-3026F4E3575C}"/>
    <dgm:cxn modelId="{24B2C326-02CF-524A-8154-C47FC7E84DCC}" type="presOf" srcId="{B31FCE6B-1CCD-3944-ABCF-61F18F9225E5}" destId="{E5FC3684-D3E1-614F-958B-1BB00AED09A9}" srcOrd="0" destOrd="0" presId="urn:microsoft.com/office/officeart/2009/3/layout/StepUpProcess"/>
    <dgm:cxn modelId="{F9242037-2685-7E40-8216-CA04F852DE66}" type="presOf" srcId="{BEFFE4AD-3A12-944B-9CA0-E46C537943F3}" destId="{2553EEEC-09AF-1D43-AB93-BD88DC1562D4}" srcOrd="0" destOrd="1" presId="urn:microsoft.com/office/officeart/2009/3/layout/StepUpProcess"/>
    <dgm:cxn modelId="{98811469-A062-BB45-883B-4B3044E7E50F}" type="presOf" srcId="{A93531B0-8F72-9140-8600-3C8DE2B89A9F}" destId="{E5FC3684-D3E1-614F-958B-1BB00AED09A9}" srcOrd="0" destOrd="1" presId="urn:microsoft.com/office/officeart/2009/3/layout/StepUpProcess"/>
    <dgm:cxn modelId="{EA36B749-420B-D340-B1F8-488024733C81}" type="presOf" srcId="{B477BDDE-BA3D-0A4D-9DFB-58824D2DAEBF}" destId="{0C096F0A-1EBE-104B-8189-D10882CF73B3}" srcOrd="0" destOrd="0" presId="urn:microsoft.com/office/officeart/2009/3/layout/StepUpProcess"/>
    <dgm:cxn modelId="{819C7B58-C8FF-394A-9D73-F3963F0AC3AF}" srcId="{A2E226EB-70E4-6C40-BF75-88E624BA906D}" destId="{A2E18695-F836-4E47-918B-4228AC7CC47F}" srcOrd="1" destOrd="0" parTransId="{B35908D8-736E-1143-BEB7-8A4B23140AA0}" sibTransId="{811B87B7-8152-964E-85A6-55F4F2758992}"/>
    <dgm:cxn modelId="{71322BA0-6522-ED49-87D2-009C5B13597F}" srcId="{B477BDDE-BA3D-0A4D-9DFB-58824D2DAEBF}" destId="{314F170D-C979-754E-8FE8-70384DE49AF1}" srcOrd="0" destOrd="0" parTransId="{69F90166-EAC9-1C4B-B5B7-8F5185C25C73}" sibTransId="{2BC0C9F9-885E-8141-8D97-7AE271B8811F}"/>
    <dgm:cxn modelId="{178777C8-812F-D941-BB98-2D3FF3A63A9D}" srcId="{A2E226EB-70E4-6C40-BF75-88E624BA906D}" destId="{B31FCE6B-1CCD-3944-ABCF-61F18F9225E5}" srcOrd="2" destOrd="0" parTransId="{0B39F859-F378-7343-8954-A098635ADE64}" sibTransId="{4AD90A46-9E4B-B740-8528-70671A62B9A1}"/>
    <dgm:cxn modelId="{940D34D8-E989-FC44-88C8-BEE006AF447D}" type="presOf" srcId="{A2E18695-F836-4E47-918B-4228AC7CC47F}" destId="{2553EEEC-09AF-1D43-AB93-BD88DC1562D4}" srcOrd="0" destOrd="0" presId="urn:microsoft.com/office/officeart/2009/3/layout/StepUpProcess"/>
    <dgm:cxn modelId="{236F84E6-8E3B-444A-9174-5D52DA4C0C84}" srcId="{A2E226EB-70E4-6C40-BF75-88E624BA906D}" destId="{B477BDDE-BA3D-0A4D-9DFB-58824D2DAEBF}" srcOrd="0" destOrd="0" parTransId="{3B900D00-51BA-AD44-9884-D01D05906782}" sibTransId="{91C3DFEE-96DA-8D4A-8B66-0E8405DB9729}"/>
    <dgm:cxn modelId="{601E5F47-5588-844E-8339-6B6F388A0F4F}" type="presParOf" srcId="{216A4058-31C9-AF48-919D-0B77FE56B25C}" destId="{EE0AF119-8B59-4941-9A7E-FB01D2F91621}" srcOrd="0" destOrd="0" presId="urn:microsoft.com/office/officeart/2009/3/layout/StepUpProcess"/>
    <dgm:cxn modelId="{8C68F8F6-9682-AE44-B7F1-74D260FB858A}" type="presParOf" srcId="{EE0AF119-8B59-4941-9A7E-FB01D2F91621}" destId="{90E0690A-E1CB-464D-9F89-98537115381F}" srcOrd="0" destOrd="0" presId="urn:microsoft.com/office/officeart/2009/3/layout/StepUpProcess"/>
    <dgm:cxn modelId="{7D917136-2D31-844D-BDE4-C4FF346A2531}" type="presParOf" srcId="{EE0AF119-8B59-4941-9A7E-FB01D2F91621}" destId="{0C096F0A-1EBE-104B-8189-D10882CF73B3}" srcOrd="1" destOrd="0" presId="urn:microsoft.com/office/officeart/2009/3/layout/StepUpProcess"/>
    <dgm:cxn modelId="{DE2073A7-D01F-DC48-A013-437DEC71421B}" type="presParOf" srcId="{EE0AF119-8B59-4941-9A7E-FB01D2F91621}" destId="{A37A470D-BA26-EF43-BADE-973268D83369}" srcOrd="2" destOrd="0" presId="urn:microsoft.com/office/officeart/2009/3/layout/StepUpProcess"/>
    <dgm:cxn modelId="{E5EB3FBC-44AA-E444-9470-8056670B0F98}" type="presParOf" srcId="{216A4058-31C9-AF48-919D-0B77FE56B25C}" destId="{B86E3198-7EEB-BC43-895C-77FC28159CDE}" srcOrd="1" destOrd="0" presId="urn:microsoft.com/office/officeart/2009/3/layout/StepUpProcess"/>
    <dgm:cxn modelId="{C9F91DDA-7B54-2E45-8EFC-9A33C9A632B2}" type="presParOf" srcId="{B86E3198-7EEB-BC43-895C-77FC28159CDE}" destId="{04789785-4D62-F44C-AE6A-99D3191ACD85}" srcOrd="0" destOrd="0" presId="urn:microsoft.com/office/officeart/2009/3/layout/StepUpProcess"/>
    <dgm:cxn modelId="{518EAB05-08FB-0D49-9826-15424C9D2D09}" type="presParOf" srcId="{216A4058-31C9-AF48-919D-0B77FE56B25C}" destId="{2CE4E3EB-352C-8B45-9F51-A65FD40AA58F}" srcOrd="2" destOrd="0" presId="urn:microsoft.com/office/officeart/2009/3/layout/StepUpProcess"/>
    <dgm:cxn modelId="{5B3AF35B-1499-F042-8B06-298B39B5FEAA}" type="presParOf" srcId="{2CE4E3EB-352C-8B45-9F51-A65FD40AA58F}" destId="{E15E41F8-9658-5E45-8934-D76F86AE1070}" srcOrd="0" destOrd="0" presId="urn:microsoft.com/office/officeart/2009/3/layout/StepUpProcess"/>
    <dgm:cxn modelId="{F6E908EF-ECED-6041-B810-806FB4FD5C1E}" type="presParOf" srcId="{2CE4E3EB-352C-8B45-9F51-A65FD40AA58F}" destId="{2553EEEC-09AF-1D43-AB93-BD88DC1562D4}" srcOrd="1" destOrd="0" presId="urn:microsoft.com/office/officeart/2009/3/layout/StepUpProcess"/>
    <dgm:cxn modelId="{A0299E3F-E521-8545-BD7B-52B0B01C6FBF}" type="presParOf" srcId="{2CE4E3EB-352C-8B45-9F51-A65FD40AA58F}" destId="{3A3C13F4-22B9-F54C-93CD-7AEFDFE311F6}" srcOrd="2" destOrd="0" presId="urn:microsoft.com/office/officeart/2009/3/layout/StepUpProcess"/>
    <dgm:cxn modelId="{C037025E-5242-CB4D-B895-60C39DD399FE}" type="presParOf" srcId="{216A4058-31C9-AF48-919D-0B77FE56B25C}" destId="{25BC7FB7-139C-644F-9954-DE5B7A12F320}" srcOrd="3" destOrd="0" presId="urn:microsoft.com/office/officeart/2009/3/layout/StepUpProcess"/>
    <dgm:cxn modelId="{BFA6A4EC-99EB-F842-B99D-CEF433E80848}" type="presParOf" srcId="{25BC7FB7-139C-644F-9954-DE5B7A12F320}" destId="{F2514C50-14DE-4F4A-B7A7-A19ACD83AFB9}" srcOrd="0" destOrd="0" presId="urn:microsoft.com/office/officeart/2009/3/layout/StepUpProcess"/>
    <dgm:cxn modelId="{001D0DBB-18F6-F446-B3FF-0810CDF47E9B}" type="presParOf" srcId="{216A4058-31C9-AF48-919D-0B77FE56B25C}" destId="{71BF8CEE-A86C-6D48-8025-E1B26EEDA378}" srcOrd="4" destOrd="0" presId="urn:microsoft.com/office/officeart/2009/3/layout/StepUpProcess"/>
    <dgm:cxn modelId="{675BB7B7-BE18-C647-B3A0-B5AC1118ACE3}" type="presParOf" srcId="{71BF8CEE-A86C-6D48-8025-E1B26EEDA378}" destId="{80DED21B-16F1-B14E-A322-AD3431F00250}" srcOrd="0" destOrd="0" presId="urn:microsoft.com/office/officeart/2009/3/layout/StepUpProcess"/>
    <dgm:cxn modelId="{CA32911D-ADA7-0A47-B3D8-7C56A2406DB8}" type="presParOf" srcId="{71BF8CEE-A86C-6D48-8025-E1B26EEDA378}" destId="{E5FC3684-D3E1-614F-958B-1BB00AED09A9}"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0690A-E1CB-464D-9F89-98537115381F}">
      <dsp:nvSpPr>
        <dsp:cNvPr id="0" name=""/>
        <dsp:cNvSpPr/>
      </dsp:nvSpPr>
      <dsp:spPr>
        <a:xfrm rot="5400000">
          <a:off x="507673" y="1770520"/>
          <a:ext cx="1519334" cy="2528139"/>
        </a:xfrm>
        <a:prstGeom prst="corner">
          <a:avLst>
            <a:gd name="adj1" fmla="val 16120"/>
            <a:gd name="adj2" fmla="val 16110"/>
          </a:avLst>
        </a:prstGeom>
        <a:solidFill>
          <a:schemeClr val="accent1">
            <a:shade val="80000"/>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096F0A-1EBE-104B-8189-D10882CF73B3}">
      <dsp:nvSpPr>
        <dsp:cNvPr id="0" name=""/>
        <dsp:cNvSpPr/>
      </dsp:nvSpPr>
      <dsp:spPr>
        <a:xfrm>
          <a:off x="254058" y="2525889"/>
          <a:ext cx="2282418" cy="2000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Policy</a:t>
          </a:r>
        </a:p>
        <a:p>
          <a:pPr marL="228600" lvl="1" indent="-228600" algn="l" defTabSz="1066800">
            <a:lnSpc>
              <a:spcPct val="90000"/>
            </a:lnSpc>
            <a:spcBef>
              <a:spcPct val="0"/>
            </a:spcBef>
            <a:spcAft>
              <a:spcPct val="15000"/>
            </a:spcAft>
            <a:buChar char="•"/>
          </a:pPr>
          <a:r>
            <a:rPr lang="en-US" sz="2400" kern="1200"/>
            <a:t>Guiding Principles</a:t>
          </a:r>
          <a:endParaRPr lang="en-US" sz="2400" kern="1200" dirty="0"/>
        </a:p>
      </dsp:txBody>
      <dsp:txXfrm>
        <a:off x="254058" y="2525889"/>
        <a:ext cx="2282418" cy="2000673"/>
      </dsp:txXfrm>
    </dsp:sp>
    <dsp:sp modelId="{A37A470D-BA26-EF43-BADE-973268D83369}">
      <dsp:nvSpPr>
        <dsp:cNvPr id="0" name=""/>
        <dsp:cNvSpPr/>
      </dsp:nvSpPr>
      <dsp:spPr>
        <a:xfrm>
          <a:off x="2105832" y="1584396"/>
          <a:ext cx="430644" cy="430644"/>
        </a:xfrm>
        <a:prstGeom prst="triangle">
          <a:avLst>
            <a:gd name="adj" fmla="val 100000"/>
          </a:avLst>
        </a:prstGeom>
        <a:solidFill>
          <a:schemeClr val="accent1">
            <a:shade val="80000"/>
            <a:hueOff val="136400"/>
            <a:satOff val="-14223"/>
            <a:lumOff val="9555"/>
            <a:alphaOff val="0"/>
          </a:schemeClr>
        </a:solidFill>
        <a:ln w="19050" cap="flat" cmpd="sng" algn="ctr">
          <a:solidFill>
            <a:schemeClr val="accent1">
              <a:shade val="80000"/>
              <a:hueOff val="136400"/>
              <a:satOff val="-14223"/>
              <a:lumOff val="955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5E41F8-9658-5E45-8934-D76F86AE1070}">
      <dsp:nvSpPr>
        <dsp:cNvPr id="0" name=""/>
        <dsp:cNvSpPr/>
      </dsp:nvSpPr>
      <dsp:spPr>
        <a:xfrm rot="5400000">
          <a:off x="3301799" y="1079111"/>
          <a:ext cx="1519334" cy="2528139"/>
        </a:xfrm>
        <a:prstGeom prst="corner">
          <a:avLst>
            <a:gd name="adj1" fmla="val 16120"/>
            <a:gd name="adj2" fmla="val 16110"/>
          </a:avLst>
        </a:prstGeom>
        <a:solidFill>
          <a:schemeClr val="accent1">
            <a:shade val="80000"/>
            <a:hueOff val="272799"/>
            <a:satOff val="-28446"/>
            <a:lumOff val="19110"/>
            <a:alphaOff val="0"/>
          </a:schemeClr>
        </a:solidFill>
        <a:ln w="19050" cap="flat" cmpd="sng" algn="ctr">
          <a:solidFill>
            <a:schemeClr val="accent1">
              <a:shade val="80000"/>
              <a:hueOff val="272799"/>
              <a:satOff val="-28446"/>
              <a:lumOff val="1911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53EEEC-09AF-1D43-AB93-BD88DC1562D4}">
      <dsp:nvSpPr>
        <dsp:cNvPr id="0" name=""/>
        <dsp:cNvSpPr/>
      </dsp:nvSpPr>
      <dsp:spPr>
        <a:xfrm>
          <a:off x="3048184" y="1834480"/>
          <a:ext cx="2282418" cy="2000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Standards</a:t>
          </a:r>
        </a:p>
        <a:p>
          <a:pPr marL="228600" lvl="1" indent="-228600" algn="l" defTabSz="1066800">
            <a:lnSpc>
              <a:spcPct val="90000"/>
            </a:lnSpc>
            <a:spcBef>
              <a:spcPct val="0"/>
            </a:spcBef>
            <a:spcAft>
              <a:spcPct val="15000"/>
            </a:spcAft>
            <a:buChar char="•"/>
          </a:pPr>
          <a:r>
            <a:rPr lang="en-US" sz="2400" kern="1200"/>
            <a:t>Benchmark</a:t>
          </a:r>
          <a:endParaRPr lang="en-US" sz="2400" kern="1200" dirty="0"/>
        </a:p>
      </dsp:txBody>
      <dsp:txXfrm>
        <a:off x="3048184" y="1834480"/>
        <a:ext cx="2282418" cy="2000673"/>
      </dsp:txXfrm>
    </dsp:sp>
    <dsp:sp modelId="{3A3C13F4-22B9-F54C-93CD-7AEFDFE311F6}">
      <dsp:nvSpPr>
        <dsp:cNvPr id="0" name=""/>
        <dsp:cNvSpPr/>
      </dsp:nvSpPr>
      <dsp:spPr>
        <a:xfrm>
          <a:off x="4899957" y="892986"/>
          <a:ext cx="430644" cy="430644"/>
        </a:xfrm>
        <a:prstGeom prst="triangle">
          <a:avLst>
            <a:gd name="adj" fmla="val 100000"/>
          </a:avLst>
        </a:prstGeom>
        <a:solidFill>
          <a:schemeClr val="accent1">
            <a:shade val="80000"/>
            <a:hueOff val="409199"/>
            <a:satOff val="-42669"/>
            <a:lumOff val="28666"/>
            <a:alphaOff val="0"/>
          </a:schemeClr>
        </a:solidFill>
        <a:ln w="19050" cap="flat" cmpd="sng" algn="ctr">
          <a:solidFill>
            <a:schemeClr val="accent1">
              <a:shade val="80000"/>
              <a:hueOff val="409199"/>
              <a:satOff val="-42669"/>
              <a:lumOff val="28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DED21B-16F1-B14E-A322-AD3431F00250}">
      <dsp:nvSpPr>
        <dsp:cNvPr id="0" name=""/>
        <dsp:cNvSpPr/>
      </dsp:nvSpPr>
      <dsp:spPr>
        <a:xfrm rot="5400000">
          <a:off x="6095925" y="387702"/>
          <a:ext cx="1519334" cy="2528139"/>
        </a:xfrm>
        <a:prstGeom prst="corner">
          <a:avLst>
            <a:gd name="adj1" fmla="val 16120"/>
            <a:gd name="adj2" fmla="val 16110"/>
          </a:avLst>
        </a:prstGeom>
        <a:solidFill>
          <a:schemeClr val="accent1">
            <a:shade val="80000"/>
            <a:hueOff val="545598"/>
            <a:satOff val="-56892"/>
            <a:lumOff val="38221"/>
            <a:alphaOff val="0"/>
          </a:schemeClr>
        </a:solidFill>
        <a:ln w="19050" cap="flat" cmpd="sng" algn="ctr">
          <a:solidFill>
            <a:schemeClr val="accent1">
              <a:shade val="80000"/>
              <a:hueOff val="545598"/>
              <a:satOff val="-56892"/>
              <a:lumOff val="3822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FC3684-D3E1-614F-958B-1BB00AED09A9}">
      <dsp:nvSpPr>
        <dsp:cNvPr id="0" name=""/>
        <dsp:cNvSpPr/>
      </dsp:nvSpPr>
      <dsp:spPr>
        <a:xfrm>
          <a:off x="5842310" y="1143070"/>
          <a:ext cx="2282418" cy="2000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Procedures</a:t>
          </a:r>
        </a:p>
        <a:p>
          <a:pPr marL="228600" lvl="1" indent="-228600" algn="l" defTabSz="1066800">
            <a:lnSpc>
              <a:spcPct val="90000"/>
            </a:lnSpc>
            <a:spcBef>
              <a:spcPct val="0"/>
            </a:spcBef>
            <a:spcAft>
              <a:spcPct val="15000"/>
            </a:spcAft>
            <a:buChar char="•"/>
          </a:pPr>
          <a:r>
            <a:rPr lang="en-US" sz="2400" kern="1200"/>
            <a:t>The “how”</a:t>
          </a:r>
          <a:endParaRPr lang="en-US" sz="2400" kern="1200" dirty="0"/>
        </a:p>
      </dsp:txBody>
      <dsp:txXfrm>
        <a:off x="5842310" y="1143070"/>
        <a:ext cx="2282418" cy="2000673"/>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786195-6F1A-0A48-8DE2-C3170DFD439E}" type="datetimeFigureOut">
              <a:rPr lang="en-US" smtClean="0"/>
              <a:t>3/20/2025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FAA05-53C6-004A-8E56-B213E2E120EC}" type="slidenum">
              <a:rPr lang="en-US" smtClean="0"/>
              <a:t>‹#›</a:t>
            </a:fld>
            <a:endParaRPr lang="en-US"/>
          </a:p>
        </p:txBody>
      </p:sp>
    </p:spTree>
    <p:extLst>
      <p:ext uri="{BB962C8B-B14F-4D97-AF65-F5344CB8AC3E}">
        <p14:creationId xmlns:p14="http://schemas.microsoft.com/office/powerpoint/2010/main" val="2892000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Generated by Copilot</a:t>
            </a:r>
            <a:br>
              <a:rPr lang="en-US"/>
            </a:br>
            <a:br>
              <a:rPr lang="en-US"/>
            </a:br>
            <a:r>
              <a:rPr lang="en-US"/>
              <a:t>Cindy Chan, our Head of Data Governance &amp; Quality at Equitable Life Insurance, is leading the charge in enhancing our data governance practices. Her expertise is crucial as we navigate the complexities of data management. It's essential to recognize the pivotal role that strong leadership plays in establishing a successful data governance framework. Cindy's vision will guide our team in implementing effective strategies that not only meet compliance requirements but also drive business value through improved data quality and governance. </a:t>
            </a:r>
            <a:br>
              <a:rPr lang="en-US"/>
            </a:br>
            <a:r>
              <a:rPr lang="en-US"/>
              <a:t>______</a:t>
            </a:r>
          </a:p>
          <a:p>
            <a:br>
              <a:rPr lang="en-US"/>
            </a:br>
            <a:r>
              <a:rPr lang="en-US" sz="2800" b="1"/>
              <a:t>Hi everyone!</a:t>
            </a:r>
            <a:br>
              <a:rPr lang="en-US" sz="2800"/>
            </a:br>
            <a:r>
              <a:rPr lang="en-US" sz="2800"/>
              <a:t>Super excited to be here talking about something near and dear to my heart—</a:t>
            </a:r>
            <a:r>
              <a:rPr lang="en-US" sz="2800" b="1"/>
              <a:t>Value-Added Data Governance: Building Your Team for Success.</a:t>
            </a:r>
            <a:endParaRPr lang="en-US" sz="2800"/>
          </a:p>
          <a:p>
            <a:pPr>
              <a:buNone/>
            </a:pPr>
            <a:r>
              <a:rPr lang="en-US" sz="2800"/>
              <a:t>Now, when I was asked to present on this, my first thought was: "Oh great, I get to nerd out about data governance in front of a crowd—dream come true!" But honestly, this topic is something I’ve been immersed in for </a:t>
            </a:r>
            <a:r>
              <a:rPr lang="en-US" sz="2800" b="1"/>
              <a:t>over 8 years now</a:t>
            </a:r>
            <a:r>
              <a:rPr lang="en-US" sz="2800"/>
              <a:t>, so I promise I’ve got some good stories.</a:t>
            </a:r>
          </a:p>
          <a:p>
            <a:pPr>
              <a:buNone/>
            </a:pPr>
            <a:r>
              <a:rPr lang="en-US" sz="2800"/>
              <a:t>Let me take you back to </a:t>
            </a:r>
            <a:r>
              <a:rPr lang="en-US" sz="2800" b="1"/>
              <a:t>2017.</a:t>
            </a:r>
            <a:r>
              <a:rPr lang="en-US" sz="2800"/>
              <a:t> At that time, I was happily managing projects, minding my own business, when a leader tapped me on the shoulder and said, "Hey, want to be part of this big initiative—AML?" Now, I had no idea what I was signing up for, but I was told one thing: </a:t>
            </a:r>
            <a:r>
              <a:rPr lang="en-US" sz="2800" b="1"/>
              <a:t>"We’re going to catch the bad guys."</a:t>
            </a:r>
            <a:endParaRPr lang="en-US" sz="2800"/>
          </a:p>
          <a:p>
            <a:pPr>
              <a:buNone/>
            </a:pPr>
            <a:r>
              <a:rPr lang="en-US" sz="2800"/>
              <a:t>Fast forward, and suddenly I was juggling a million hats. But out of all the chaos, one thing stood out—the role of </a:t>
            </a:r>
            <a:r>
              <a:rPr lang="en-US" sz="2800" b="1"/>
              <a:t>data.</a:t>
            </a:r>
            <a:r>
              <a:rPr lang="en-US" sz="2800"/>
              <a:t> I quickly realized that if our data was bad, our outcomes were bad. And in business terms? </a:t>
            </a:r>
            <a:r>
              <a:rPr lang="en-US" sz="2800" b="1"/>
              <a:t>No good data, no bad guys caught.</a:t>
            </a:r>
            <a:r>
              <a:rPr lang="en-US" sz="2800"/>
              <a:t> That’s when my love for </a:t>
            </a:r>
            <a:r>
              <a:rPr lang="en-US" sz="2800" b="1"/>
              <a:t>data governance</a:t>
            </a:r>
            <a:r>
              <a:rPr lang="en-US" sz="2800"/>
              <a:t> kicked in.</a:t>
            </a:r>
          </a:p>
          <a:p>
            <a:r>
              <a:rPr lang="en-US" sz="2800"/>
              <a:t>Today, as the </a:t>
            </a:r>
            <a:r>
              <a:rPr lang="en-US" sz="2800" b="1"/>
              <a:t>Head of Data Governance and Quality at Equitable</a:t>
            </a:r>
            <a:r>
              <a:rPr lang="en-US" sz="2800"/>
              <a:t>, I’ve built the foundation for </a:t>
            </a:r>
            <a:r>
              <a:rPr lang="en-US" sz="2800" b="1"/>
              <a:t>a strong, strategic approach to data governance.</a:t>
            </a:r>
            <a:r>
              <a:rPr lang="en-US" sz="2800"/>
              <a:t> It’s been a wild ride, and I’m excited to share what I’ve learned with all of you!</a:t>
            </a:r>
            <a:endParaRPr lang="en-US" sz="2800" dirty="0"/>
          </a:p>
        </p:txBody>
      </p:sp>
      <p:sp>
        <p:nvSpPr>
          <p:cNvPr id="4" name="Slide Number Placeholder 3"/>
          <p:cNvSpPr>
            <a:spLocks noGrp="1"/>
          </p:cNvSpPr>
          <p:nvPr>
            <p:ph type="sldNum" sz="quarter" idx="5"/>
          </p:nvPr>
        </p:nvSpPr>
        <p:spPr/>
        <p:txBody>
          <a:bodyPr/>
          <a:lstStyle/>
          <a:p>
            <a:fld id="{5F6FAA05-53C6-004A-8E56-B213E2E120EC}" type="slidenum">
              <a:rPr lang="en-US" smtClean="0"/>
              <a:t>1</a:t>
            </a:fld>
            <a:endParaRPr lang="en-US"/>
          </a:p>
        </p:txBody>
      </p:sp>
    </p:spTree>
    <p:extLst>
      <p:ext uri="{BB962C8B-B14F-4D97-AF65-F5344CB8AC3E}">
        <p14:creationId xmlns:p14="http://schemas.microsoft.com/office/powerpoint/2010/main" val="2710908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4C522-8AF7-A9CF-8006-F491FE5860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26DEE2-CCBC-7641-301A-2005684F86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D20D37-D4B5-D1C7-E699-D99304D23AA3}"/>
              </a:ext>
            </a:extLst>
          </p:cNvPr>
          <p:cNvSpPr>
            <a:spLocks noGrp="1"/>
          </p:cNvSpPr>
          <p:nvPr>
            <p:ph type="body" idx="1"/>
          </p:nvPr>
        </p:nvSpPr>
        <p:spPr/>
        <p:txBody>
          <a:bodyPr/>
          <a:lstStyle/>
          <a:p>
            <a:r>
              <a:rPr lang="en-US"/>
              <a:t>Generated by Copilot</a:t>
            </a:r>
            <a:br>
              <a:rPr lang="en-US"/>
            </a:br>
            <a:br>
              <a:rPr lang="en-US"/>
            </a:br>
            <a:r>
              <a:rPr lang="en-US"/>
              <a:t>Implementing successful data governance programs is fraught with challenges. Research indicates that fewer than 10% of these initiatives achieve their intended outcomes. The primary obstacles include cultural resistance within organizations, insufficient ongoing support from executives, and often unrealistic expectations regarding the speed and scope of implementation. Understanding these barriers is vital for developing strategies that can effectively address them and increase the likelihood of success in our governance efforts. </a:t>
            </a:r>
            <a:br>
              <a:rPr lang="en-US"/>
            </a:br>
            <a:r>
              <a:rPr lang="en-US"/>
              <a:t>______</a:t>
            </a:r>
          </a:p>
          <a:p>
            <a:br>
              <a:rPr lang="en-US"/>
            </a:br>
            <a:r>
              <a:rPr lang="en-US"/>
              <a:t>In today’s </a:t>
            </a:r>
            <a:r>
              <a:rPr lang="en-US" b="1"/>
              <a:t>data-driven world</a:t>
            </a:r>
            <a:r>
              <a:rPr lang="en-US"/>
              <a:t>, organizations are constantly </a:t>
            </a:r>
            <a:r>
              <a:rPr lang="en-US" b="1"/>
              <a:t>wrestling with data integrity, security, and compliance.</a:t>
            </a:r>
            <a:r>
              <a:rPr lang="en-US"/>
              <a:t> It’s like trying to keep a group of toddlers clean while they eat spaghetti—</a:t>
            </a:r>
            <a:r>
              <a:rPr lang="en-US" b="1"/>
              <a:t>messy, unpredictable, and full of surprises.</a:t>
            </a:r>
            <a:endParaRPr lang="en-US"/>
          </a:p>
          <a:p>
            <a:pPr>
              <a:buNone/>
            </a:pPr>
            <a:r>
              <a:rPr lang="en-US"/>
              <a:t>That’s where </a:t>
            </a:r>
            <a:r>
              <a:rPr lang="en-US" b="1"/>
              <a:t>effective data governance</a:t>
            </a:r>
            <a:r>
              <a:rPr lang="en-US"/>
              <a:t> comes in! It’s the secret sauce that </a:t>
            </a:r>
            <a:r>
              <a:rPr lang="en-US" b="1"/>
              <a:t>improves decision-making, builds trust in data, and keeps everything in compliance</a:t>
            </a:r>
            <a:r>
              <a:rPr lang="en-US"/>
              <a:t>—because let’s be honest, nobody wants to be the headline of the next big data breach.</a:t>
            </a:r>
          </a:p>
          <a:p>
            <a:pPr>
              <a:buNone/>
            </a:pPr>
            <a:r>
              <a:rPr lang="en-US"/>
              <a:t>But here’s the kicker—</a:t>
            </a:r>
            <a:r>
              <a:rPr lang="en-US" b="1"/>
              <a:t>according to Gartner, less than 10% of data governance programs succeed.</a:t>
            </a:r>
            <a:r>
              <a:rPr lang="en-US"/>
              <a:t> That means that </a:t>
            </a:r>
            <a:r>
              <a:rPr lang="en-US" b="1"/>
              <a:t>90% fail.</a:t>
            </a:r>
            <a:r>
              <a:rPr lang="en-US"/>
              <a:t> Yep, you heard that right. If data governance were a high school exam, most organizations would be </a:t>
            </a:r>
            <a:r>
              <a:rPr lang="en-US" b="1"/>
              <a:t>repeating the class.</a:t>
            </a:r>
            <a:endParaRPr lang="en-US"/>
          </a:p>
          <a:p>
            <a:pPr>
              <a:buNone/>
            </a:pPr>
            <a:r>
              <a:rPr lang="en-US"/>
              <a:t>And why do these programs fail? Three main reasons:</a:t>
            </a:r>
          </a:p>
          <a:p>
            <a:pPr>
              <a:buFont typeface="Arial" panose="020B0604020202020204" pitchFamily="34" charset="0"/>
              <a:buChar char="•"/>
            </a:pPr>
            <a:r>
              <a:rPr lang="en-US" b="1"/>
              <a:t>Unrealistic goals</a:t>
            </a:r>
            <a:r>
              <a:rPr lang="en-US"/>
              <a:t> (No, you’re not going to fix decades of data issues in a month.)</a:t>
            </a:r>
          </a:p>
          <a:p>
            <a:pPr>
              <a:buFont typeface="Arial" panose="020B0604020202020204" pitchFamily="34" charset="0"/>
              <a:buChar char="•"/>
            </a:pPr>
            <a:r>
              <a:rPr lang="en-US" b="1"/>
              <a:t>Weak executive support</a:t>
            </a:r>
            <a:r>
              <a:rPr lang="en-US"/>
              <a:t> (Because if leadership isn’t on board, you’re basically paddling upstream with a spoon.)</a:t>
            </a:r>
          </a:p>
          <a:p>
            <a:pPr>
              <a:buFont typeface="Arial" panose="020B0604020202020204" pitchFamily="34" charset="0"/>
              <a:buChar char="•"/>
            </a:pPr>
            <a:r>
              <a:rPr lang="en-US" b="1"/>
              <a:t>Cultural resistance</a:t>
            </a:r>
            <a:r>
              <a:rPr lang="en-US"/>
              <a:t> (Turns out, people don’t always love change—who knew?)</a:t>
            </a:r>
          </a:p>
          <a:p>
            <a:r>
              <a:rPr lang="en-US"/>
              <a:t>The good news? With the </a:t>
            </a:r>
            <a:r>
              <a:rPr lang="en-US" b="1"/>
              <a:t>right team and framework,</a:t>
            </a:r>
            <a:r>
              <a:rPr lang="en-US"/>
              <a:t> organizations can turn the tide and make </a:t>
            </a:r>
            <a:r>
              <a:rPr lang="en-US" b="1"/>
              <a:t>data governance a long-term success.</a:t>
            </a:r>
            <a:r>
              <a:rPr lang="en-US"/>
              <a:t> And that’s exactly what we’re here to talk about!</a:t>
            </a:r>
            <a:endParaRPr lang="en-US" dirty="0"/>
          </a:p>
        </p:txBody>
      </p:sp>
      <p:sp>
        <p:nvSpPr>
          <p:cNvPr id="4" name="Slide Number Placeholder 3">
            <a:extLst>
              <a:ext uri="{FF2B5EF4-FFF2-40B4-BE49-F238E27FC236}">
                <a16:creationId xmlns:a16="http://schemas.microsoft.com/office/drawing/2014/main" id="{2826638A-F052-606A-81D9-C118DDEB2E41}"/>
              </a:ext>
            </a:extLst>
          </p:cNvPr>
          <p:cNvSpPr>
            <a:spLocks noGrp="1"/>
          </p:cNvSpPr>
          <p:nvPr>
            <p:ph type="sldNum" sz="quarter" idx="5"/>
          </p:nvPr>
        </p:nvSpPr>
        <p:spPr/>
        <p:txBody>
          <a:bodyPr/>
          <a:lstStyle/>
          <a:p>
            <a:fld id="{5F6FAA05-53C6-004A-8E56-B213E2E120EC}" type="slidenum">
              <a:rPr lang="en-US" smtClean="0"/>
              <a:t>2</a:t>
            </a:fld>
            <a:endParaRPr lang="en-US"/>
          </a:p>
        </p:txBody>
      </p:sp>
    </p:spTree>
    <p:extLst>
      <p:ext uri="{BB962C8B-B14F-4D97-AF65-F5344CB8AC3E}">
        <p14:creationId xmlns:p14="http://schemas.microsoft.com/office/powerpoint/2010/main" val="3817851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BA353-5F3C-0716-659C-BBE39741CC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B9F2F5-E2D3-F494-949C-48A0B2E0FA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3A5E1A-C65A-50DD-5F74-29C1300AC810}"/>
              </a:ext>
            </a:extLst>
          </p:cNvPr>
          <p:cNvSpPr>
            <a:spLocks noGrp="1"/>
          </p:cNvSpPr>
          <p:nvPr>
            <p:ph type="body" idx="1"/>
          </p:nvPr>
        </p:nvSpPr>
        <p:spPr/>
        <p:txBody>
          <a:bodyPr/>
          <a:lstStyle/>
          <a:p>
            <a:r>
              <a:rPr lang="en-US"/>
              <a:t>Generated by Copilot</a:t>
            </a:r>
            <a:br>
              <a:rPr lang="en-US"/>
            </a:br>
            <a:br>
              <a:rPr lang="en-US"/>
            </a:br>
            <a:r>
              <a:rPr lang="en-US"/>
              <a:t>Setting clear primary goals for data governance is essential for aligning our team's efforts. This involves not only defining what we aim to achieve but also ensuring that our objectives are in sync with the broader organizational strategy. Additionally, we must implement measures that comply with data privacy and security regulations, which are increasingly critical in today’s data-driven landscape. Establishing a structured framework that outlines our policies, procedures, and standards for data management will provide the necessary guidance for our initiatives. </a:t>
            </a:r>
            <a:br>
              <a:rPr lang="en-US"/>
            </a:br>
            <a:r>
              <a:rPr lang="en-US"/>
              <a:t>______</a:t>
            </a:r>
          </a:p>
          <a:p>
            <a:br>
              <a:rPr lang="en-US"/>
            </a:br>
            <a:r>
              <a:rPr lang="en-US" sz="1800">
                <a:effectLst/>
                <a:latin typeface="Times New Roman" panose="02020603050405020304" pitchFamily="18" charset="0"/>
                <a:ea typeface="Times New Roman" panose="02020603050405020304" pitchFamily="18" charset="0"/>
              </a:rPr>
              <a:t>And that gives a warm introduction to our agenda today, where we will be talking about:</a:t>
            </a:r>
          </a:p>
          <a:p>
            <a:pPr marL="742950" lvl="1" indent="-285750">
              <a:buFont typeface="Courier New" panose="02070309020205020404" pitchFamily="49" charset="0"/>
              <a:buChar char="o"/>
            </a:pPr>
            <a:r>
              <a:rPr lang="en-US" sz="1800">
                <a:effectLst/>
                <a:latin typeface="Times New Roman" panose="02020603050405020304" pitchFamily="18" charset="0"/>
                <a:ea typeface="Times New Roman" panose="02020603050405020304" pitchFamily="18" charset="0"/>
              </a:rPr>
              <a:t>How to establish goals</a:t>
            </a:r>
          </a:p>
          <a:p>
            <a:pPr marL="742950" lvl="1" indent="-285750">
              <a:buFont typeface="Courier New" panose="02070309020205020404" pitchFamily="49" charset="0"/>
              <a:buChar char="o"/>
            </a:pPr>
            <a:r>
              <a:rPr lang="en-US" sz="1800">
                <a:effectLst/>
                <a:latin typeface="Times New Roman" panose="02020603050405020304" pitchFamily="18" charset="0"/>
                <a:ea typeface="Times New Roman" panose="02020603050405020304" pitchFamily="18" charset="0"/>
              </a:rPr>
              <a:t>Meeting privacy and security regulations.</a:t>
            </a:r>
          </a:p>
          <a:p>
            <a:pPr marL="742950" lvl="1" indent="-285750">
              <a:buFont typeface="Courier New" panose="02070309020205020404" pitchFamily="49" charset="0"/>
              <a:buChar char="o"/>
            </a:pPr>
            <a:r>
              <a:rPr lang="en-US" sz="1800">
                <a:effectLst/>
                <a:latin typeface="Times New Roman" panose="02020603050405020304" pitchFamily="18" charset="0"/>
                <a:ea typeface="Times New Roman" panose="02020603050405020304" pitchFamily="18" charset="0"/>
              </a:rPr>
              <a:t>Structuring policies, procedures, and standards</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6770719E-FE4A-5188-8DA0-1A7F9D7B1232}"/>
              </a:ext>
            </a:extLst>
          </p:cNvPr>
          <p:cNvSpPr>
            <a:spLocks noGrp="1"/>
          </p:cNvSpPr>
          <p:nvPr>
            <p:ph type="sldNum" sz="quarter" idx="5"/>
          </p:nvPr>
        </p:nvSpPr>
        <p:spPr/>
        <p:txBody>
          <a:bodyPr/>
          <a:lstStyle/>
          <a:p>
            <a:fld id="{5F6FAA05-53C6-004A-8E56-B213E2E120EC}" type="slidenum">
              <a:rPr lang="en-US" smtClean="0"/>
              <a:t>3</a:t>
            </a:fld>
            <a:endParaRPr lang="en-US"/>
          </a:p>
        </p:txBody>
      </p:sp>
    </p:spTree>
    <p:extLst>
      <p:ext uri="{BB962C8B-B14F-4D97-AF65-F5344CB8AC3E}">
        <p14:creationId xmlns:p14="http://schemas.microsoft.com/office/powerpoint/2010/main" val="1929491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932BD-937E-717B-5ED7-CCC368374F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98245C-7CB8-A451-CEF8-53C891A260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EA4575-3971-26C0-9F7B-98D680E7D53C}"/>
              </a:ext>
            </a:extLst>
          </p:cNvPr>
          <p:cNvSpPr>
            <a:spLocks noGrp="1"/>
          </p:cNvSpPr>
          <p:nvPr>
            <p:ph type="body" idx="1"/>
          </p:nvPr>
        </p:nvSpPr>
        <p:spPr/>
        <p:txBody>
          <a:bodyPr/>
          <a:lstStyle/>
          <a:p>
            <a:r>
              <a:rPr lang="en-US"/>
              <a:t>Generated by Copilot</a:t>
            </a:r>
            <a:br>
              <a:rPr lang="en-US"/>
            </a:br>
            <a:br>
              <a:rPr lang="en-US"/>
            </a:br>
            <a:r>
              <a:rPr lang="en-US"/>
              <a:t>To effectively align our team's efforts, we need to focus on several key goals. First, understanding our business objectives is crucial, as it informs our data governance strategy. Next, assessing the current data landscape allows us to identify existing strengths and weaknesses. Defining specific data governance objectives will help us target our efforts effectively. We should also evaluate our current data quality, security, and management practices to identify gaps and risks, ensuring our goals are measurable and aligned with business priorities. </a:t>
            </a:r>
            <a:br>
              <a:rPr lang="en-US"/>
            </a:br>
            <a:r>
              <a:rPr lang="en-US"/>
              <a:t>______</a:t>
            </a:r>
          </a:p>
          <a:p>
            <a:br>
              <a:rPr lang="en-US"/>
            </a:br>
            <a:r>
              <a:rPr lang="en-US"/>
              <a:t>Alright, we’ve covered the </a:t>
            </a:r>
            <a:r>
              <a:rPr lang="en-US" b="1"/>
              <a:t>why</a:t>
            </a:r>
            <a:r>
              <a:rPr lang="en-US"/>
              <a:t>—now let’s talk about the </a:t>
            </a:r>
            <a:r>
              <a:rPr lang="en-US" b="1"/>
              <a:t>how.</a:t>
            </a:r>
            <a:r>
              <a:rPr lang="en-US"/>
              <a:t> How do we go from </a:t>
            </a:r>
            <a:r>
              <a:rPr lang="en-US" b="1"/>
              <a:t>a fancy theoretical approach</a:t>
            </a:r>
            <a:r>
              <a:rPr lang="en-US"/>
              <a:t> to actually implementing a </a:t>
            </a:r>
            <a:r>
              <a:rPr lang="en-US" b="1"/>
              <a:t>data governance program that works</a:t>
            </a:r>
            <a:r>
              <a:rPr lang="en-US"/>
              <a:t> and </a:t>
            </a:r>
            <a:r>
              <a:rPr lang="en-US" b="1"/>
              <a:t>sets your team up for success?</a:t>
            </a:r>
            <a:endParaRPr lang="en-US"/>
          </a:p>
          <a:p>
            <a:pPr>
              <a:buNone/>
            </a:pPr>
            <a:br>
              <a:rPr lang="en-US"/>
            </a:br>
            <a:r>
              <a:rPr lang="en-US"/>
              <a:t>Goals </a:t>
            </a:r>
            <a:r>
              <a:rPr lang="en-US" b="1"/>
              <a:t>give your team direction</a:t>
            </a:r>
            <a:r>
              <a:rPr lang="en-US"/>
              <a:t> and ensure everyone understands their role in the initiative. Data governance can’t just be an abstract concept—it has to </a:t>
            </a:r>
            <a:r>
              <a:rPr lang="en-US" b="1"/>
              <a:t>matter</a:t>
            </a:r>
            <a:r>
              <a:rPr lang="en-US"/>
              <a:t> to your team. When people see the bigger picture, they’ll be more invested in making it work.</a:t>
            </a:r>
          </a:p>
          <a:p>
            <a:pPr>
              <a:buNone/>
            </a:pPr>
            <a:endParaRPr lang="en-US"/>
          </a:p>
          <a:p>
            <a:pPr>
              <a:buNone/>
            </a:pPr>
            <a:r>
              <a:rPr lang="en-US" b="1"/>
              <a:t>Step 1: Set Clear Goals—Align Data Governance with Business Goals</a:t>
            </a:r>
            <a:br>
              <a:rPr lang="en-US"/>
            </a:br>
            <a:r>
              <a:rPr lang="en-US"/>
              <a:t>Think of it this way—if your organization’s </a:t>
            </a:r>
            <a:r>
              <a:rPr lang="en-US" b="1"/>
              <a:t>primary focus is clients,</a:t>
            </a:r>
            <a:r>
              <a:rPr lang="en-US"/>
              <a:t> then your </a:t>
            </a:r>
            <a:r>
              <a:rPr lang="en-US" b="1"/>
              <a:t>data governance</a:t>
            </a:r>
            <a:r>
              <a:rPr lang="en-US"/>
              <a:t> program should be </a:t>
            </a:r>
            <a:r>
              <a:rPr lang="en-US" b="1"/>
              <a:t>client-focused too.</a:t>
            </a:r>
            <a:r>
              <a:rPr lang="en-US"/>
              <a:t> That means:</a:t>
            </a:r>
            <a:br>
              <a:rPr lang="en-US"/>
            </a:br>
            <a:r>
              <a:rPr lang="en-US"/>
              <a:t>✅ Ensuring data helps create </a:t>
            </a:r>
            <a:r>
              <a:rPr lang="en-US" b="1"/>
              <a:t>better customer experiences</a:t>
            </a:r>
            <a:br>
              <a:rPr lang="en-US"/>
            </a:br>
            <a:r>
              <a:rPr lang="en-US"/>
              <a:t>✅ Keeping </a:t>
            </a:r>
            <a:r>
              <a:rPr lang="en-US" b="1"/>
              <a:t>client data protected and secure</a:t>
            </a:r>
            <a:br>
              <a:rPr lang="en-US"/>
            </a:br>
            <a:r>
              <a:rPr lang="en-US"/>
              <a:t>✅ Shifting the focus from </a:t>
            </a:r>
            <a:r>
              <a:rPr lang="en-US" b="1"/>
              <a:t>data hygiene and control </a:t>
            </a:r>
            <a:r>
              <a:rPr lang="en-US"/>
              <a:t>to </a:t>
            </a:r>
            <a:r>
              <a:rPr lang="en-US" b="1"/>
              <a:t>business outcomes</a:t>
            </a:r>
            <a:r>
              <a:rPr lang="en-US"/>
              <a:t> </a:t>
            </a:r>
          </a:p>
          <a:p>
            <a:pPr>
              <a:buNone/>
            </a:pPr>
            <a:r>
              <a:rPr lang="en-US"/>
              <a:t>When people see how </a:t>
            </a:r>
            <a:r>
              <a:rPr lang="en-US" b="1"/>
              <a:t>data governance connects to the company’s mission,</a:t>
            </a:r>
            <a:r>
              <a:rPr lang="en-US"/>
              <a:t> it stops feeling like a chore and starts feeling like a </a:t>
            </a:r>
            <a:r>
              <a:rPr lang="en-US" b="1"/>
              <a:t>game-changer.</a:t>
            </a:r>
          </a:p>
          <a:p>
            <a:pPr>
              <a:buNone/>
            </a:pPr>
            <a:endParaRPr lang="en-US"/>
          </a:p>
          <a:p>
            <a:pPr>
              <a:buNone/>
            </a:pPr>
            <a:r>
              <a:rPr lang="en-US" b="1"/>
              <a:t>Step 2: Assess Your Organization’s Data Maturity</a:t>
            </a:r>
            <a:br>
              <a:rPr lang="en-US"/>
            </a:br>
            <a:r>
              <a:rPr lang="en-US"/>
              <a:t>Before you start building, you need to </a:t>
            </a:r>
            <a:r>
              <a:rPr lang="en-US" b="1"/>
              <a:t>know where you stand.</a:t>
            </a:r>
            <a:r>
              <a:rPr lang="en-US"/>
              <a:t> Ask yourself:</a:t>
            </a:r>
          </a:p>
          <a:p>
            <a:pPr>
              <a:buFont typeface="Arial" panose="020B0604020202020204" pitchFamily="34" charset="0"/>
              <a:buChar char="•"/>
            </a:pPr>
            <a:r>
              <a:rPr lang="en-US"/>
              <a:t>Are we drowning in </a:t>
            </a:r>
            <a:r>
              <a:rPr lang="en-US" b="1"/>
              <a:t>inaccurate, incomplete, or inconsistent data?</a:t>
            </a:r>
            <a:endParaRPr lang="en-US"/>
          </a:p>
          <a:p>
            <a:pPr>
              <a:buFont typeface="Arial" panose="020B0604020202020204" pitchFamily="34" charset="0"/>
              <a:buChar char="•"/>
            </a:pPr>
            <a:r>
              <a:rPr lang="en-US"/>
              <a:t>Do we have </a:t>
            </a:r>
            <a:r>
              <a:rPr lang="en-US" b="1"/>
              <a:t>strong data protection, or are we one bad password away from disaster?</a:t>
            </a:r>
            <a:endParaRPr lang="en-US"/>
          </a:p>
          <a:p>
            <a:pPr>
              <a:buNone/>
            </a:pPr>
            <a:r>
              <a:rPr lang="en-US"/>
              <a:t>Your biggest challenges </a:t>
            </a:r>
            <a:r>
              <a:rPr lang="en-US" b="1"/>
              <a:t>will shape your data governance program.</a:t>
            </a:r>
            <a:r>
              <a:rPr lang="en-US"/>
              <a:t> For example:</a:t>
            </a:r>
            <a:br>
              <a:rPr lang="en-US"/>
            </a:br>
            <a:r>
              <a:rPr lang="en-US"/>
              <a:t>If </a:t>
            </a:r>
            <a:r>
              <a:rPr lang="en-US" b="1"/>
              <a:t>data quality</a:t>
            </a:r>
            <a:r>
              <a:rPr lang="en-US"/>
              <a:t> is an issue → Focus on </a:t>
            </a:r>
            <a:r>
              <a:rPr lang="en-US" b="1"/>
              <a:t>metadata, accuracy, and issue management</a:t>
            </a:r>
            <a:br>
              <a:rPr lang="en-US"/>
            </a:br>
            <a:r>
              <a:rPr lang="en-US"/>
              <a:t>If </a:t>
            </a:r>
            <a:r>
              <a:rPr lang="en-US" b="1"/>
              <a:t>security is a concern</a:t>
            </a:r>
            <a:r>
              <a:rPr lang="en-US"/>
              <a:t> → Prioritize </a:t>
            </a:r>
            <a:r>
              <a:rPr lang="en-US" b="1"/>
              <a:t>access controls and data protection</a:t>
            </a:r>
          </a:p>
          <a:p>
            <a:pPr>
              <a:buNone/>
            </a:pPr>
            <a:endParaRPr lang="en-US"/>
          </a:p>
          <a:p>
            <a:pPr>
              <a:buNone/>
            </a:pPr>
            <a:r>
              <a:rPr lang="en-US" b="1"/>
              <a:t>Step 3: Define Key Data Governance Objectives (And Make Them Matter!)</a:t>
            </a:r>
            <a:br>
              <a:rPr lang="en-US"/>
            </a:br>
            <a:r>
              <a:rPr lang="en-US"/>
              <a:t>Your objectives should </a:t>
            </a:r>
            <a:r>
              <a:rPr lang="en-US" b="1"/>
              <a:t>align with business priorities.</a:t>
            </a:r>
            <a:r>
              <a:rPr lang="en-US"/>
              <a:t> Some key ones to consider:</a:t>
            </a:r>
            <a:br>
              <a:rPr lang="en-US"/>
            </a:br>
            <a:r>
              <a:rPr lang="en-US"/>
              <a:t> </a:t>
            </a:r>
            <a:r>
              <a:rPr lang="en-US" b="1"/>
              <a:t>Ensure data accuracy and consistency</a:t>
            </a:r>
            <a:r>
              <a:rPr lang="en-US"/>
              <a:t> (because bad data = bad decisions)</a:t>
            </a:r>
            <a:br>
              <a:rPr lang="en-US"/>
            </a:br>
            <a:r>
              <a:rPr lang="en-US"/>
              <a:t> </a:t>
            </a:r>
            <a:r>
              <a:rPr lang="en-US" b="1"/>
              <a:t>Strengthen data security and privacy</a:t>
            </a:r>
            <a:r>
              <a:rPr lang="en-US"/>
              <a:t> (because nobody wants to be the next data breach headline)</a:t>
            </a:r>
            <a:br>
              <a:rPr lang="en-US"/>
            </a:br>
            <a:r>
              <a:rPr lang="en-US"/>
              <a:t> </a:t>
            </a:r>
            <a:r>
              <a:rPr lang="en-US" b="1"/>
              <a:t>Improve data accessibility</a:t>
            </a:r>
            <a:r>
              <a:rPr lang="en-US"/>
              <a:t> (the right people should have the right data at the right time)</a:t>
            </a:r>
            <a:br>
              <a:rPr lang="en-US"/>
            </a:br>
            <a:r>
              <a:rPr lang="en-US"/>
              <a:t> </a:t>
            </a:r>
            <a:r>
              <a:rPr lang="en-US" b="1"/>
              <a:t>Enhance regulatory compliance</a:t>
            </a:r>
            <a:r>
              <a:rPr lang="en-US"/>
              <a:t> (so your legal team can sleep at night)</a:t>
            </a:r>
          </a:p>
          <a:p>
            <a:r>
              <a:rPr lang="en-US"/>
              <a:t>By taking these steps, you’re </a:t>
            </a:r>
            <a:r>
              <a:rPr lang="en-US" b="1"/>
              <a:t>not just “doing” data governance—you’re making it an asset</a:t>
            </a:r>
            <a:r>
              <a:rPr lang="en-US"/>
              <a:t> that supports the business </a:t>
            </a:r>
            <a:r>
              <a:rPr lang="en-US" b="1"/>
              <a:t>in a meaningful way.</a:t>
            </a:r>
            <a:r>
              <a:rPr lang="en-US"/>
              <a:t> And when that happens? </a:t>
            </a:r>
            <a:r>
              <a:rPr lang="en-US" b="1"/>
              <a:t>Your team isn’t just set up for success… they’re set up to thrive.</a:t>
            </a:r>
            <a:endParaRPr lang="en-US" dirty="0"/>
          </a:p>
        </p:txBody>
      </p:sp>
      <p:sp>
        <p:nvSpPr>
          <p:cNvPr id="4" name="Slide Number Placeholder 3">
            <a:extLst>
              <a:ext uri="{FF2B5EF4-FFF2-40B4-BE49-F238E27FC236}">
                <a16:creationId xmlns:a16="http://schemas.microsoft.com/office/drawing/2014/main" id="{2A411DFE-5CD8-B564-24B4-EC84F61F5A95}"/>
              </a:ext>
            </a:extLst>
          </p:cNvPr>
          <p:cNvSpPr>
            <a:spLocks noGrp="1"/>
          </p:cNvSpPr>
          <p:nvPr>
            <p:ph type="sldNum" sz="quarter" idx="5"/>
          </p:nvPr>
        </p:nvSpPr>
        <p:spPr/>
        <p:txBody>
          <a:bodyPr/>
          <a:lstStyle/>
          <a:p>
            <a:fld id="{5F6FAA05-53C6-004A-8E56-B213E2E120EC}" type="slidenum">
              <a:rPr lang="en-US" smtClean="0"/>
              <a:t>4</a:t>
            </a:fld>
            <a:endParaRPr lang="en-US"/>
          </a:p>
        </p:txBody>
      </p:sp>
    </p:spTree>
    <p:extLst>
      <p:ext uri="{BB962C8B-B14F-4D97-AF65-F5344CB8AC3E}">
        <p14:creationId xmlns:p14="http://schemas.microsoft.com/office/powerpoint/2010/main" val="3483983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B6DADA-520C-62B0-E75A-33BACDEF2D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10C905-06AB-67EC-24B3-0622779171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8FBD0B-965D-33C9-0375-7112F377AE4D}"/>
              </a:ext>
            </a:extLst>
          </p:cNvPr>
          <p:cNvSpPr>
            <a:spLocks noGrp="1"/>
          </p:cNvSpPr>
          <p:nvPr>
            <p:ph type="body" idx="1"/>
          </p:nvPr>
        </p:nvSpPr>
        <p:spPr/>
        <p:txBody>
          <a:bodyPr/>
          <a:lstStyle/>
          <a:p>
            <a:r>
              <a:rPr lang="en-US"/>
              <a:t>Generated by Copilot</a:t>
            </a:r>
            <a:br>
              <a:rPr lang="en-US"/>
            </a:br>
            <a:br>
              <a:rPr lang="en-US"/>
            </a:br>
            <a:r>
              <a:rPr lang="en-US"/>
              <a:t>Prioritizing data that drives the most significant business outcomes is essential for maximizing our impact. We must enable processes that ensure high-quality data delivery while implementing controls to protect and responsibly use that data. Promoting a clear understanding of data across the organization will facilitate ease of use and encourage engagement. Furthermore, fostering business involvement and leadership in data decision-making and oversight will enhance accountability and drive better governance outcomes. </a:t>
            </a:r>
            <a:br>
              <a:rPr lang="en-US"/>
            </a:br>
            <a:r>
              <a:rPr lang="en-US"/>
              <a:t>______</a:t>
            </a:r>
          </a:p>
          <a:p>
            <a:br>
              <a:rPr lang="en-US"/>
            </a:br>
            <a:r>
              <a:rPr lang="en-US"/>
              <a:t>Here’s what </a:t>
            </a:r>
            <a:r>
              <a:rPr lang="en-US" b="1"/>
              <a:t>good</a:t>
            </a:r>
            <a:r>
              <a:rPr lang="en-US"/>
              <a:t> data governance goals should look like:</a:t>
            </a:r>
          </a:p>
          <a:p>
            <a:pPr>
              <a:buNone/>
            </a:pPr>
            <a:r>
              <a:rPr lang="en-US" b="1"/>
              <a:t>1️⃣ Prioritize Business Outcomes, Not Just Policies</a:t>
            </a:r>
            <a:endParaRPr lang="en-US"/>
          </a:p>
          <a:p>
            <a:pPr>
              <a:buFont typeface="Arial" panose="020B0604020202020204" pitchFamily="34" charset="0"/>
              <a:buChar char="•"/>
            </a:pPr>
            <a:r>
              <a:rPr lang="en-US"/>
              <a:t>Data governance should drive </a:t>
            </a:r>
            <a:r>
              <a:rPr lang="en-US" b="1"/>
              <a:t>real business impact</a:t>
            </a:r>
            <a:r>
              <a:rPr lang="en-US"/>
              <a:t>—not just exist as a compliance checkbox.</a:t>
            </a:r>
          </a:p>
          <a:p>
            <a:pPr>
              <a:buFont typeface="Arial" panose="020B0604020202020204" pitchFamily="34" charset="0"/>
              <a:buChar char="•"/>
            </a:pPr>
            <a:r>
              <a:rPr lang="en-US"/>
              <a:t>Focus on </a:t>
            </a:r>
            <a:r>
              <a:rPr lang="en-US" b="1"/>
              <a:t>tangible benefits</a:t>
            </a:r>
            <a:r>
              <a:rPr lang="en-US"/>
              <a:t> so teams see why this matters.</a:t>
            </a:r>
          </a:p>
          <a:p>
            <a:pPr>
              <a:buFont typeface="Arial" panose="020B0604020202020204" pitchFamily="34" charset="0"/>
              <a:buChar char="•"/>
            </a:pPr>
            <a:r>
              <a:rPr lang="en-US" b="1"/>
              <a:t>Pro tip:</a:t>
            </a:r>
            <a:r>
              <a:rPr lang="en-US"/>
              <a:t> Prioritize based on </a:t>
            </a:r>
            <a:r>
              <a:rPr lang="en-US" b="1"/>
              <a:t>use cases</a:t>
            </a:r>
            <a:r>
              <a:rPr lang="en-US"/>
              <a:t>—because solving real business problems = instant buy-in.</a:t>
            </a:r>
          </a:p>
          <a:p>
            <a:pPr>
              <a:buFont typeface="Arial" panose="020B0604020202020204" pitchFamily="34" charset="0"/>
              <a:buChar char="•"/>
            </a:pPr>
            <a:endParaRPr lang="en-US"/>
          </a:p>
          <a:p>
            <a:pPr>
              <a:buNone/>
            </a:pPr>
            <a:r>
              <a:rPr lang="en-US" b="1"/>
              <a:t>2️⃣ Make High-Quality Data a Reality (Not Just a Dream)</a:t>
            </a:r>
            <a:endParaRPr lang="en-US"/>
          </a:p>
          <a:p>
            <a:pPr>
              <a:buFont typeface="Arial" panose="020B0604020202020204" pitchFamily="34" charset="0"/>
              <a:buChar char="•"/>
            </a:pPr>
            <a:r>
              <a:rPr lang="en-US"/>
              <a:t>Build </a:t>
            </a:r>
            <a:r>
              <a:rPr lang="en-US" b="1"/>
              <a:t>robust data quality management processes</a:t>
            </a:r>
            <a:r>
              <a:rPr lang="en-US"/>
              <a:t> so business decisions are based on </a:t>
            </a:r>
            <a:r>
              <a:rPr lang="en-US" b="1"/>
              <a:t>facts, not fiction.</a:t>
            </a:r>
            <a:endParaRPr lang="en-US"/>
          </a:p>
          <a:p>
            <a:pPr>
              <a:buFont typeface="Arial" panose="020B0604020202020204" pitchFamily="34" charset="0"/>
              <a:buChar char="•"/>
            </a:pPr>
            <a:r>
              <a:rPr lang="en-US"/>
              <a:t>Set up </a:t>
            </a:r>
            <a:r>
              <a:rPr lang="en-US" b="1"/>
              <a:t>business and tech controls</a:t>
            </a:r>
            <a:r>
              <a:rPr lang="en-US"/>
              <a:t> to protect and </a:t>
            </a:r>
            <a:r>
              <a:rPr lang="en-US" b="1"/>
              <a:t>responsibly use</a:t>
            </a:r>
            <a:r>
              <a:rPr lang="en-US"/>
              <a:t> data.</a:t>
            </a:r>
          </a:p>
          <a:p>
            <a:pPr>
              <a:buFont typeface="Arial" panose="020B0604020202020204" pitchFamily="34" charset="0"/>
              <a:buChar char="•"/>
            </a:pPr>
            <a:r>
              <a:rPr lang="en-US"/>
              <a:t>In today’s world of </a:t>
            </a:r>
            <a:r>
              <a:rPr lang="en-US" b="1"/>
              <a:t>cyber threats and strict regulations,</a:t>
            </a:r>
            <a:r>
              <a:rPr lang="en-US"/>
              <a:t> data security isn’t optional—it’s survival.</a:t>
            </a:r>
          </a:p>
          <a:p>
            <a:pPr>
              <a:buFont typeface="Arial" panose="020B0604020202020204" pitchFamily="34" charset="0"/>
              <a:buChar char="•"/>
            </a:pPr>
            <a:endParaRPr lang="en-US"/>
          </a:p>
          <a:p>
            <a:pPr>
              <a:buNone/>
            </a:pPr>
            <a:r>
              <a:rPr lang="en-US" b="1"/>
              <a:t>3️⃣ Document Everything (No More Mystery Data)</a:t>
            </a:r>
            <a:endParaRPr lang="en-US"/>
          </a:p>
          <a:p>
            <a:pPr>
              <a:buFont typeface="Arial" panose="020B0604020202020204" pitchFamily="34" charset="0"/>
              <a:buChar char="•"/>
            </a:pPr>
            <a:r>
              <a:rPr lang="en-US"/>
              <a:t>Think </a:t>
            </a:r>
            <a:r>
              <a:rPr lang="en-US" b="1"/>
              <a:t>metadata &amp; lineage.</a:t>
            </a:r>
            <a:r>
              <a:rPr lang="en-US"/>
              <a:t> People need to know </a:t>
            </a:r>
            <a:r>
              <a:rPr lang="en-US" b="1"/>
              <a:t>where data comes from, how it’s used, and what it actually means.</a:t>
            </a:r>
            <a:endParaRPr lang="en-US"/>
          </a:p>
          <a:p>
            <a:pPr>
              <a:buFont typeface="Arial" panose="020B0604020202020204" pitchFamily="34" charset="0"/>
              <a:buChar char="•"/>
            </a:pPr>
            <a:r>
              <a:rPr lang="en-US"/>
              <a:t>A well-documented system makes </a:t>
            </a:r>
            <a:r>
              <a:rPr lang="en-US" b="1"/>
              <a:t>data easy to find, trust, and use</a:t>
            </a:r>
            <a:r>
              <a:rPr lang="en-US"/>
              <a:t>—aka, data democratization.</a:t>
            </a:r>
          </a:p>
          <a:p>
            <a:pPr>
              <a:buFont typeface="Arial" panose="020B0604020202020204" pitchFamily="34" charset="0"/>
              <a:buChar char="•"/>
            </a:pPr>
            <a:endParaRPr lang="en-US"/>
          </a:p>
          <a:p>
            <a:pPr>
              <a:buNone/>
            </a:pPr>
            <a:r>
              <a:rPr lang="en-US" b="1"/>
              <a:t>4️⃣ Get Business Leaders Involved (Because IT Can’t Do This Alone)</a:t>
            </a:r>
            <a:endParaRPr lang="en-US"/>
          </a:p>
          <a:p>
            <a:pPr>
              <a:buFont typeface="Arial" panose="020B0604020202020204" pitchFamily="34" charset="0"/>
              <a:buChar char="•"/>
            </a:pPr>
            <a:r>
              <a:rPr lang="en-US"/>
              <a:t>Encourage </a:t>
            </a:r>
            <a:r>
              <a:rPr lang="en-US" b="1"/>
              <a:t>active participation</a:t>
            </a:r>
            <a:r>
              <a:rPr lang="en-US"/>
              <a:t> from business stakeholders in </a:t>
            </a:r>
            <a:r>
              <a:rPr lang="en-US" b="1"/>
              <a:t>data decisions and governance.</a:t>
            </a:r>
            <a:endParaRPr lang="en-US"/>
          </a:p>
          <a:p>
            <a:pPr>
              <a:buFont typeface="Arial" panose="020B0604020202020204" pitchFamily="34" charset="0"/>
              <a:buChar char="•"/>
            </a:pPr>
            <a:r>
              <a:rPr lang="en-US"/>
              <a:t>If leadership sees data governance as a </a:t>
            </a:r>
            <a:r>
              <a:rPr lang="en-US" b="1"/>
              <a:t>business enabler,</a:t>
            </a:r>
            <a:r>
              <a:rPr lang="en-US"/>
              <a:t> you’ll have way more success than if they see it as an </a:t>
            </a:r>
            <a:r>
              <a:rPr lang="en-US" b="1"/>
              <a:t>IT chore.</a:t>
            </a:r>
            <a:endParaRPr lang="en-US"/>
          </a:p>
          <a:p>
            <a:pPr>
              <a:buNone/>
            </a:pPr>
            <a:endParaRPr lang="en-US" b="1"/>
          </a:p>
          <a:p>
            <a:pPr>
              <a:buNone/>
            </a:pPr>
            <a:endParaRPr lang="en-US" b="1"/>
          </a:p>
          <a:p>
            <a:pPr>
              <a:buNone/>
            </a:pPr>
            <a:r>
              <a:rPr lang="en-US" b="1"/>
              <a:t>Tips for Setting Goals That Actually Stick</a:t>
            </a:r>
          </a:p>
          <a:p>
            <a:pPr>
              <a:buNone/>
            </a:pPr>
            <a:r>
              <a:rPr lang="en-US"/>
              <a:t>✅ </a:t>
            </a:r>
            <a:r>
              <a:rPr lang="en-US" b="1"/>
              <a:t>Get Leadership Support Early</a:t>
            </a:r>
            <a:r>
              <a:rPr lang="en-US"/>
              <a:t> – If the execs aren’t on board, you’re pushing a boulder uphill. Bring them in early and </a:t>
            </a:r>
            <a:r>
              <a:rPr lang="en-US" b="1"/>
              <a:t>make them feel invested.</a:t>
            </a:r>
            <a:br>
              <a:rPr lang="en-US"/>
            </a:br>
            <a:r>
              <a:rPr lang="en-US"/>
              <a:t>✅ </a:t>
            </a:r>
            <a:r>
              <a:rPr lang="en-US" b="1"/>
              <a:t>Communicate Clearly</a:t>
            </a:r>
            <a:r>
              <a:rPr lang="en-US"/>
              <a:t> – Nobody will support a program they don’t understand. Keep it simple and </a:t>
            </a:r>
            <a:r>
              <a:rPr lang="en-US" b="1"/>
              <a:t>explain the ‘why.’</a:t>
            </a:r>
            <a:br>
              <a:rPr lang="en-US"/>
            </a:br>
            <a:r>
              <a:rPr lang="en-US"/>
              <a:t>✅ </a:t>
            </a:r>
            <a:r>
              <a:rPr lang="en-US" b="1"/>
              <a:t>Foster a Data-Driven Culture</a:t>
            </a:r>
            <a:r>
              <a:rPr lang="en-US"/>
              <a:t> – The more we talk about it, the more it becomes second nature. </a:t>
            </a:r>
            <a:r>
              <a:rPr lang="en-US" b="1"/>
              <a:t>Normalize good data practices.</a:t>
            </a:r>
            <a:br>
              <a:rPr lang="en-US"/>
            </a:br>
            <a:r>
              <a:rPr lang="en-US"/>
              <a:t>✅ </a:t>
            </a:r>
            <a:r>
              <a:rPr lang="en-US" b="1"/>
              <a:t>Involve Cross-Functional Teams</a:t>
            </a:r>
            <a:r>
              <a:rPr lang="en-US"/>
              <a:t> – Data governance isn’t just for IT. </a:t>
            </a:r>
            <a:r>
              <a:rPr lang="en-US" b="1"/>
              <a:t>Engage business teams early</a:t>
            </a:r>
            <a:r>
              <a:rPr lang="en-US"/>
              <a:t> so they feel part of the process.</a:t>
            </a:r>
            <a:br>
              <a:rPr lang="en-US"/>
            </a:br>
            <a:r>
              <a:rPr lang="en-US"/>
              <a:t>✅ </a:t>
            </a:r>
            <a:r>
              <a:rPr lang="en-US" b="1"/>
              <a:t>Measure Progress &amp; Automate Where Possible</a:t>
            </a:r>
            <a:r>
              <a:rPr lang="en-US"/>
              <a:t> – Because let’s be real, nobody wants to govern data </a:t>
            </a:r>
            <a:r>
              <a:rPr lang="en-US" b="1"/>
              <a:t>manually</a:t>
            </a:r>
            <a:r>
              <a:rPr lang="en-US"/>
              <a:t> in 2025.</a:t>
            </a:r>
          </a:p>
          <a:p>
            <a:r>
              <a:rPr lang="en-US"/>
              <a:t>By following these steps, data governance stops being a </a:t>
            </a:r>
            <a:r>
              <a:rPr lang="en-US" b="1"/>
              <a:t>boring corporate initiative</a:t>
            </a:r>
            <a:r>
              <a:rPr lang="en-US"/>
              <a:t> and starts being a </a:t>
            </a:r>
            <a:r>
              <a:rPr lang="en-US" b="1"/>
              <a:t>business game-changer.</a:t>
            </a:r>
            <a:endParaRPr lang="en-US"/>
          </a:p>
          <a:p>
            <a:pPr marL="742950" lvl="1" indent="-285750">
              <a:buSzPts val="1000"/>
              <a:buFont typeface="Courier New" panose="02070309020205020404" pitchFamily="49" charset="0"/>
              <a:buChar char="o"/>
              <a:tabLst>
                <a:tab pos="914400" algn="l"/>
              </a:tabLst>
            </a:pP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lvl="1">
              <a:lnSpc>
                <a:spcPct val="100000"/>
              </a:lnSpc>
            </a:pPr>
            <a:endParaRPr lang="en-US" dirty="0"/>
          </a:p>
        </p:txBody>
      </p:sp>
      <p:sp>
        <p:nvSpPr>
          <p:cNvPr id="4" name="Slide Number Placeholder 3">
            <a:extLst>
              <a:ext uri="{FF2B5EF4-FFF2-40B4-BE49-F238E27FC236}">
                <a16:creationId xmlns:a16="http://schemas.microsoft.com/office/drawing/2014/main" id="{0F1F815C-A165-7330-900E-E362A53F80E5}"/>
              </a:ext>
            </a:extLst>
          </p:cNvPr>
          <p:cNvSpPr>
            <a:spLocks noGrp="1"/>
          </p:cNvSpPr>
          <p:nvPr>
            <p:ph type="sldNum" sz="quarter" idx="5"/>
          </p:nvPr>
        </p:nvSpPr>
        <p:spPr/>
        <p:txBody>
          <a:bodyPr/>
          <a:lstStyle/>
          <a:p>
            <a:fld id="{5F6FAA05-53C6-004A-8E56-B213E2E120EC}" type="slidenum">
              <a:rPr lang="en-US" smtClean="0"/>
              <a:t>5</a:t>
            </a:fld>
            <a:endParaRPr lang="en-US"/>
          </a:p>
        </p:txBody>
      </p:sp>
    </p:spTree>
    <p:extLst>
      <p:ext uri="{BB962C8B-B14F-4D97-AF65-F5344CB8AC3E}">
        <p14:creationId xmlns:p14="http://schemas.microsoft.com/office/powerpoint/2010/main" val="1492899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Generated by Copilot</a:t>
            </a:r>
            <a:br>
              <a:rPr lang="en-US"/>
            </a:br>
            <a:br>
              <a:rPr lang="en-US"/>
            </a:br>
            <a:r>
              <a:rPr lang="en-US"/>
              <a:t>Compliance with data privacy and security regulations is not just a legal obligation; it also plays a critical role in reducing reputational risks and avoiding legal fines. By adhering to these regulations, we build trust with our clients and stakeholders, which is essential for long-term success. It's important to recognize that effective governance can significantly mitigate risks associated with data management, ultimately leading to a more secure and trustworthy organizational environment. </a:t>
            </a:r>
            <a:br>
              <a:rPr lang="en-US"/>
            </a:br>
            <a:r>
              <a:rPr lang="en-US"/>
              <a:t>______</a:t>
            </a:r>
          </a:p>
          <a:p>
            <a:br>
              <a:rPr lang="en-US"/>
            </a:br>
            <a:r>
              <a:rPr lang="en-US"/>
              <a:t>Alright, let’s talk about </a:t>
            </a:r>
            <a:r>
              <a:rPr lang="en-US" b="1"/>
              <a:t>data privacy and security regulations.</a:t>
            </a:r>
            <a:endParaRPr lang="en-US"/>
          </a:p>
          <a:p>
            <a:pPr>
              <a:buNone/>
            </a:pPr>
            <a:r>
              <a:rPr lang="en-US"/>
              <a:t>With </a:t>
            </a:r>
            <a:r>
              <a:rPr lang="en-US" b="1"/>
              <a:t>cyber threats multiplying</a:t>
            </a:r>
            <a:r>
              <a:rPr lang="en-US"/>
              <a:t> like rabbits and </a:t>
            </a:r>
            <a:r>
              <a:rPr lang="en-US" b="1"/>
              <a:t>regulations tightening</a:t>
            </a:r>
            <a:r>
              <a:rPr lang="en-US"/>
              <a:t>, security and privacy </a:t>
            </a:r>
            <a:r>
              <a:rPr lang="en-US" b="1"/>
              <a:t>aren’t just good ideas—they’re survival strategies.</a:t>
            </a:r>
            <a:r>
              <a:rPr lang="en-US"/>
              <a:t> Organizations that fail to take them seriously risk </a:t>
            </a:r>
            <a:r>
              <a:rPr lang="en-US" b="1"/>
              <a:t>massive fines, reputational damage, and awkward headlines.</a:t>
            </a:r>
            <a:endParaRPr lang="en-US"/>
          </a:p>
          <a:p>
            <a:pPr>
              <a:buNone/>
            </a:pPr>
            <a:r>
              <a:rPr lang="en-US"/>
              <a:t>But here’s the good news: by implementing the right </a:t>
            </a:r>
            <a:r>
              <a:rPr lang="en-US" b="1"/>
              <a:t>measures—like encryption, role-based access, and continuous monitoring</a:t>
            </a:r>
            <a:r>
              <a:rPr lang="en-US"/>
              <a:t>—organizations can </a:t>
            </a:r>
            <a:r>
              <a:rPr lang="en-US" b="1"/>
              <a:t>stay ahead of the game</a:t>
            </a:r>
            <a:r>
              <a:rPr lang="en-US"/>
              <a:t> instead of scrambling to fix things after a breach. </a:t>
            </a:r>
          </a:p>
          <a:p>
            <a:pPr>
              <a:buNone/>
            </a:pPr>
            <a:endParaRPr lang="en-US"/>
          </a:p>
          <a:p>
            <a:pPr>
              <a:buNone/>
            </a:pPr>
            <a:endParaRPr lang="en-US"/>
          </a:p>
          <a:p>
            <a:pPr>
              <a:buNone/>
            </a:pPr>
            <a:r>
              <a:rPr lang="en-US" b="1"/>
              <a:t>A Three-Step Approach to Staying Compliant</a:t>
            </a:r>
          </a:p>
          <a:p>
            <a:pPr>
              <a:buNone/>
            </a:pPr>
            <a:r>
              <a:rPr lang="en-US" b="1"/>
              <a:t>Step 1: Understand What Laws Apply to You</a:t>
            </a:r>
            <a:endParaRPr lang="en-US"/>
          </a:p>
          <a:p>
            <a:pPr>
              <a:buFont typeface="Arial" panose="020B0604020202020204" pitchFamily="34" charset="0"/>
              <a:buChar char="•"/>
            </a:pPr>
            <a:r>
              <a:rPr lang="en-US" b="1"/>
              <a:t>Not all regulations are created equal.</a:t>
            </a:r>
            <a:r>
              <a:rPr lang="en-US"/>
              <a:t> What you need to follow depends on </a:t>
            </a:r>
            <a:r>
              <a:rPr lang="en-US" b="1"/>
              <a:t>industry, location, and the type of data you handle.</a:t>
            </a:r>
            <a:endParaRPr lang="en-US"/>
          </a:p>
          <a:p>
            <a:pPr>
              <a:buFont typeface="Arial" panose="020B0604020202020204" pitchFamily="34" charset="0"/>
              <a:buChar char="•"/>
            </a:pPr>
            <a:r>
              <a:rPr lang="en-US"/>
              <a:t>Are you dealing with </a:t>
            </a:r>
            <a:r>
              <a:rPr lang="en-US" b="1"/>
              <a:t>PIPEDA, GDPR, OSFI’s E-21 guidelines, HIPAA, RDARR?</a:t>
            </a:r>
            <a:r>
              <a:rPr lang="en-US"/>
              <a:t> You don’t need to memorize them all, but you </a:t>
            </a:r>
            <a:r>
              <a:rPr lang="en-US" b="1"/>
              <a:t>do</a:t>
            </a:r>
            <a:r>
              <a:rPr lang="en-US"/>
              <a:t> need to know which ones apply.</a:t>
            </a:r>
          </a:p>
          <a:p>
            <a:pPr>
              <a:buFont typeface="Arial" panose="020B0604020202020204" pitchFamily="34" charset="0"/>
              <a:buChar char="•"/>
            </a:pPr>
            <a:r>
              <a:rPr lang="en-US"/>
              <a:t>Partner with your </a:t>
            </a:r>
            <a:r>
              <a:rPr lang="en-US" b="1"/>
              <a:t>Risk &amp; Compliance team</a:t>
            </a:r>
            <a:r>
              <a:rPr lang="en-US"/>
              <a:t>—they’re the </a:t>
            </a:r>
            <a:r>
              <a:rPr lang="en-US" b="1"/>
              <a:t>regulation gatekeepers</a:t>
            </a:r>
            <a:r>
              <a:rPr lang="en-US"/>
              <a:t> and can save you from </a:t>
            </a:r>
            <a:r>
              <a:rPr lang="en-US" b="1"/>
              <a:t>legal nightmares.</a:t>
            </a:r>
          </a:p>
          <a:p>
            <a:pPr>
              <a:buFont typeface="Arial" panose="020B0604020202020204" pitchFamily="34" charset="0"/>
              <a:buChar char="•"/>
            </a:pPr>
            <a:endParaRPr lang="en-US"/>
          </a:p>
          <a:p>
            <a:pPr>
              <a:buNone/>
            </a:pPr>
            <a:r>
              <a:rPr lang="en-US" b="1"/>
              <a:t>Step 2: Conduct a Data Inventory &amp; Risk Assessment</a:t>
            </a:r>
            <a:endParaRPr lang="en-US"/>
          </a:p>
          <a:p>
            <a:pPr>
              <a:buFont typeface="Arial" panose="020B0604020202020204" pitchFamily="34" charset="0"/>
              <a:buChar char="•"/>
            </a:pPr>
            <a:r>
              <a:rPr lang="en-US" b="1"/>
              <a:t>What data are we collecting, storing, and sharing?</a:t>
            </a:r>
            <a:endParaRPr lang="en-US"/>
          </a:p>
          <a:p>
            <a:pPr>
              <a:buFont typeface="Arial" panose="020B0604020202020204" pitchFamily="34" charset="0"/>
              <a:buChar char="•"/>
            </a:pPr>
            <a:r>
              <a:rPr lang="en-US" b="1"/>
              <a:t>Where are the vulnerabilities?</a:t>
            </a:r>
            <a:r>
              <a:rPr lang="en-US"/>
              <a:t> (Because hackers </a:t>
            </a:r>
            <a:r>
              <a:rPr lang="en-US" b="1"/>
              <a:t>love</a:t>
            </a:r>
            <a:r>
              <a:rPr lang="en-US"/>
              <a:t> a good loophole.)</a:t>
            </a:r>
          </a:p>
          <a:p>
            <a:pPr>
              <a:buFont typeface="Arial" panose="020B0604020202020204" pitchFamily="34" charset="0"/>
              <a:buChar char="•"/>
            </a:pPr>
            <a:r>
              <a:rPr lang="en-US" b="1"/>
              <a:t>What compliance gaps exist?</a:t>
            </a:r>
            <a:r>
              <a:rPr lang="en-US"/>
              <a:t> Identifying weak spots </a:t>
            </a:r>
            <a:r>
              <a:rPr lang="en-US" b="1"/>
              <a:t>before</a:t>
            </a:r>
            <a:r>
              <a:rPr lang="en-US"/>
              <a:t> regulators do = a very good idea.</a:t>
            </a:r>
          </a:p>
          <a:p>
            <a:pPr>
              <a:buFont typeface="Arial" panose="020B0604020202020204" pitchFamily="34" charset="0"/>
              <a:buChar char="•"/>
            </a:pPr>
            <a:endParaRPr lang="en-US"/>
          </a:p>
          <a:p>
            <a:pPr>
              <a:buNone/>
            </a:pPr>
            <a:r>
              <a:rPr lang="en-US" b="1"/>
              <a:t>Step 3: Set Up Policies, Controls &amp; Continuous Monitoring</a:t>
            </a:r>
            <a:endParaRPr lang="en-US"/>
          </a:p>
          <a:p>
            <a:pPr>
              <a:buFont typeface="Arial" panose="020B0604020202020204" pitchFamily="34" charset="0"/>
              <a:buChar char="•"/>
            </a:pPr>
            <a:r>
              <a:rPr lang="en-US" b="1"/>
              <a:t>Control data access</a:t>
            </a:r>
            <a:r>
              <a:rPr lang="en-US"/>
              <a:t> – Use </a:t>
            </a:r>
            <a:r>
              <a:rPr lang="en-US" b="1"/>
              <a:t>role-based access control</a:t>
            </a:r>
            <a:r>
              <a:rPr lang="en-US"/>
              <a:t> and </a:t>
            </a:r>
            <a:r>
              <a:rPr lang="en-US" b="1"/>
              <a:t>least privilege principles</a:t>
            </a:r>
            <a:r>
              <a:rPr lang="en-US"/>
              <a:t> (because not everyone needs access to everything).</a:t>
            </a:r>
          </a:p>
          <a:p>
            <a:pPr>
              <a:buFont typeface="Arial" panose="020B0604020202020204" pitchFamily="34" charset="0"/>
              <a:buChar char="•"/>
            </a:pPr>
            <a:r>
              <a:rPr lang="en-US" b="1"/>
              <a:t>Protect data at all times</a:t>
            </a:r>
            <a:r>
              <a:rPr lang="en-US"/>
              <a:t> – Use </a:t>
            </a:r>
            <a:r>
              <a:rPr lang="en-US" b="1"/>
              <a:t>encryption, anonymization, and data masking</a:t>
            </a:r>
            <a:r>
              <a:rPr lang="en-US"/>
              <a:t> to safeguard information </a:t>
            </a:r>
            <a:r>
              <a:rPr lang="en-US" b="1"/>
              <a:t>in transit and at rest.</a:t>
            </a:r>
            <a:endParaRPr lang="en-US"/>
          </a:p>
          <a:p>
            <a:pPr>
              <a:buFont typeface="Arial" panose="020B0604020202020204" pitchFamily="34" charset="0"/>
              <a:buChar char="•"/>
            </a:pPr>
            <a:r>
              <a:rPr lang="en-US" b="1"/>
              <a:t>Stay proactive</a:t>
            </a:r>
            <a:r>
              <a:rPr lang="en-US"/>
              <a:t> – Regular </a:t>
            </a:r>
            <a:r>
              <a:rPr lang="en-US" b="1"/>
              <a:t>security audits and vulnerability assessments</a:t>
            </a:r>
            <a:r>
              <a:rPr lang="en-US"/>
              <a:t> keep you </a:t>
            </a:r>
            <a:r>
              <a:rPr lang="en-US" b="1"/>
              <a:t>one step ahead</a:t>
            </a:r>
            <a:r>
              <a:rPr lang="en-US"/>
              <a:t> instead of playing catch-up.</a:t>
            </a:r>
          </a:p>
          <a:p>
            <a:pPr>
              <a:buFont typeface="Arial" panose="020B0604020202020204" pitchFamily="34" charset="0"/>
              <a:buChar char="•"/>
            </a:pPr>
            <a:endParaRPr lang="en-US"/>
          </a:p>
          <a:p>
            <a:pPr>
              <a:buNone/>
            </a:pPr>
            <a:r>
              <a:rPr lang="en-US" b="1"/>
              <a:t>Compliance Isn’t a “One &amp; Done” Thing </a:t>
            </a:r>
            <a:r>
              <a:rPr lang="en-US"/>
              <a:t>it’s an </a:t>
            </a:r>
            <a:r>
              <a:rPr lang="en-US" b="1"/>
              <a:t>ongoing process</a:t>
            </a:r>
            <a:r>
              <a:rPr lang="en-US"/>
              <a:t> that requires </a:t>
            </a:r>
            <a:r>
              <a:rPr lang="en-US" b="1"/>
              <a:t>people, policies, and technology working together.</a:t>
            </a:r>
            <a:br>
              <a:rPr lang="en-US"/>
            </a:br>
            <a:r>
              <a:rPr lang="en-US"/>
              <a:t>Regulations are </a:t>
            </a:r>
            <a:r>
              <a:rPr lang="en-US" b="1"/>
              <a:t>constantly evolving</a:t>
            </a:r>
            <a:r>
              <a:rPr lang="en-US"/>
              <a:t>, so staying </a:t>
            </a:r>
            <a:r>
              <a:rPr lang="en-US" b="1"/>
              <a:t>up to date</a:t>
            </a:r>
            <a:r>
              <a:rPr lang="en-US"/>
              <a:t> and </a:t>
            </a:r>
            <a:r>
              <a:rPr lang="en-US" b="1"/>
              <a:t>leveraging monitoring tools</a:t>
            </a:r>
            <a:r>
              <a:rPr lang="en-US"/>
              <a:t> is </a:t>
            </a:r>
            <a:r>
              <a:rPr lang="en-US" b="1"/>
              <a:t>key</a:t>
            </a:r>
            <a:r>
              <a:rPr lang="en-US"/>
              <a:t> to keeping your organization safe and compliant.</a:t>
            </a:r>
          </a:p>
          <a:p>
            <a:r>
              <a:rPr lang="en-US"/>
              <a:t>Because when it comes to data security, </a:t>
            </a:r>
            <a:r>
              <a:rPr lang="en-US" b="1"/>
              <a:t>being reactive is expensive, but being proactive is priceless.</a:t>
            </a:r>
            <a:endParaRPr lang="en-CA" dirty="0"/>
          </a:p>
        </p:txBody>
      </p:sp>
      <p:sp>
        <p:nvSpPr>
          <p:cNvPr id="4" name="Slide Number Placeholder 3"/>
          <p:cNvSpPr>
            <a:spLocks noGrp="1"/>
          </p:cNvSpPr>
          <p:nvPr>
            <p:ph type="sldNum" sz="quarter" idx="5"/>
          </p:nvPr>
        </p:nvSpPr>
        <p:spPr/>
        <p:txBody>
          <a:bodyPr/>
          <a:lstStyle/>
          <a:p>
            <a:fld id="{5F6FAA05-53C6-004A-8E56-B213E2E120EC}" type="slidenum">
              <a:rPr lang="en-US" smtClean="0"/>
              <a:t>6</a:t>
            </a:fld>
            <a:endParaRPr lang="en-US"/>
          </a:p>
        </p:txBody>
      </p:sp>
    </p:spTree>
    <p:extLst>
      <p:ext uri="{BB962C8B-B14F-4D97-AF65-F5344CB8AC3E}">
        <p14:creationId xmlns:p14="http://schemas.microsoft.com/office/powerpoint/2010/main" val="67623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DDF46-D2D0-BF36-F7DB-4D65196CB9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DBC25D-63B3-D6D0-B2BB-95BC59A0AF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87A3A3-7AF7-B021-7C3A-4FB9A63A619C}"/>
              </a:ext>
            </a:extLst>
          </p:cNvPr>
          <p:cNvSpPr>
            <a:spLocks noGrp="1"/>
          </p:cNvSpPr>
          <p:nvPr>
            <p:ph type="body" idx="1"/>
          </p:nvPr>
        </p:nvSpPr>
        <p:spPr/>
        <p:txBody>
          <a:bodyPr/>
          <a:lstStyle/>
          <a:p>
            <a:r>
              <a:rPr lang="en-US"/>
              <a:t>Generated by Copilot</a:t>
            </a:r>
            <a:br>
              <a:rPr lang="en-US"/>
            </a:br>
            <a:br>
              <a:rPr lang="en-US"/>
            </a:br>
            <a:r>
              <a:rPr lang="en-US"/>
              <a:t>Creating a structured framework that includes policies, procedures, and standards is vital for establishing accountability and transparency within our data governance efforts. This framework will not only guide our actions but also allow for scalability as our organization grows. The visual representation of this framework, including guiding principles and benchmarks, illustrates the comprehensive approach we need to take in order to ensure effective governance practices are in place. </a:t>
            </a:r>
            <a:br>
              <a:rPr lang="en-US"/>
            </a:br>
            <a:r>
              <a:rPr lang="en-US"/>
              <a:t>______</a:t>
            </a:r>
          </a:p>
          <a:p>
            <a:br>
              <a:rPr lang="en-US"/>
            </a:br>
            <a:r>
              <a:rPr lang="en-US" sz="2800"/>
              <a:t>Alright, so we’ve got </a:t>
            </a:r>
            <a:r>
              <a:rPr lang="en-US" sz="2800" b="1"/>
              <a:t>goals</a:t>
            </a:r>
            <a:r>
              <a:rPr lang="en-US" sz="2800"/>
              <a:t> set, we understand </a:t>
            </a:r>
            <a:r>
              <a:rPr lang="en-US" sz="2800" b="1"/>
              <a:t>regulations</a:t>
            </a:r>
            <a:r>
              <a:rPr lang="en-US" sz="2800"/>
              <a:t>, and now it’s time to </a:t>
            </a:r>
            <a:r>
              <a:rPr lang="en-US" sz="2800" b="1"/>
              <a:t>bring it all together</a:t>
            </a:r>
            <a:r>
              <a:rPr lang="en-US" sz="2800"/>
              <a:t> with a solid </a:t>
            </a:r>
            <a:r>
              <a:rPr lang="en-US" sz="2800" b="1"/>
              <a:t>data governance framework.</a:t>
            </a:r>
            <a:endParaRPr lang="en-US" sz="2800"/>
          </a:p>
          <a:p>
            <a:pPr>
              <a:buNone/>
            </a:pPr>
            <a:r>
              <a:rPr lang="en-US" sz="2800"/>
              <a:t>A </a:t>
            </a:r>
            <a:r>
              <a:rPr lang="en-US" sz="2800" b="1"/>
              <a:t>well-defined framework</a:t>
            </a:r>
            <a:r>
              <a:rPr lang="en-US" sz="2800"/>
              <a:t> provides </a:t>
            </a:r>
            <a:r>
              <a:rPr lang="en-US" sz="2800" b="1"/>
              <a:t>consistency, scalability, and accountability</a:t>
            </a:r>
            <a:r>
              <a:rPr lang="en-US" sz="2800"/>
              <a:t>—but let’s be real, it also </a:t>
            </a:r>
            <a:r>
              <a:rPr lang="en-US" sz="2800" b="1"/>
              <a:t>needs to be flexible enough</a:t>
            </a:r>
            <a:r>
              <a:rPr lang="en-US" sz="2800"/>
              <a:t> to adapt as business needs change.</a:t>
            </a:r>
          </a:p>
          <a:p>
            <a:pPr>
              <a:buNone/>
            </a:pPr>
            <a:r>
              <a:rPr lang="en-US" sz="2800"/>
              <a:t>Because </a:t>
            </a:r>
            <a:r>
              <a:rPr lang="en-US" sz="2800" b="1"/>
              <a:t>nobody</a:t>
            </a:r>
            <a:r>
              <a:rPr lang="en-US" sz="2800"/>
              <a:t> wants to build a </a:t>
            </a:r>
            <a:r>
              <a:rPr lang="en-US" sz="2800" b="1"/>
              <a:t>rigid, bureaucratic monster</a:t>
            </a:r>
            <a:r>
              <a:rPr lang="en-US" sz="2800"/>
              <a:t> that slows everything down instead of helping.</a:t>
            </a:r>
          </a:p>
          <a:p>
            <a:pPr>
              <a:buNone/>
            </a:pPr>
            <a:endParaRPr lang="en-US" sz="2800"/>
          </a:p>
          <a:p>
            <a:pPr>
              <a:buNone/>
            </a:pPr>
            <a:r>
              <a:rPr lang="en-US" sz="2800" b="1"/>
              <a:t>How We Built Our Data Governance Framework</a:t>
            </a:r>
          </a:p>
          <a:p>
            <a:pPr>
              <a:buNone/>
            </a:pPr>
            <a:r>
              <a:rPr lang="en-US" sz="2800"/>
              <a:t>In my experience, we </a:t>
            </a:r>
            <a:r>
              <a:rPr lang="en-US" sz="2800" b="1"/>
              <a:t>didn’t start with a 100-page rulebook.</a:t>
            </a:r>
            <a:r>
              <a:rPr lang="en-US" sz="2800"/>
              <a:t> Instead, we </a:t>
            </a:r>
            <a:r>
              <a:rPr lang="en-US" sz="2800" b="1"/>
              <a:t>focused on solving real problems</a:t>
            </a:r>
            <a:r>
              <a:rPr lang="en-US" sz="2800"/>
              <a:t> and built the framework </a:t>
            </a:r>
            <a:r>
              <a:rPr lang="en-US" sz="2800" b="1"/>
              <a:t>step by step:</a:t>
            </a:r>
            <a:endParaRPr lang="en-US" sz="2800"/>
          </a:p>
          <a:p>
            <a:pPr>
              <a:buNone/>
            </a:pPr>
            <a:r>
              <a:rPr lang="en-US" sz="2800" b="1"/>
              <a:t>Step 1: Identify Key Governance Components</a:t>
            </a:r>
            <a:endParaRPr lang="en-US" sz="2800"/>
          </a:p>
          <a:p>
            <a:pPr>
              <a:buFont typeface="Arial" panose="020B0604020202020204" pitchFamily="34" charset="0"/>
              <a:buChar char="•"/>
            </a:pPr>
            <a:r>
              <a:rPr lang="en-US" sz="2800"/>
              <a:t>Data committees</a:t>
            </a:r>
          </a:p>
          <a:p>
            <a:pPr>
              <a:buFont typeface="Arial" panose="020B0604020202020204" pitchFamily="34" charset="0"/>
              <a:buChar char="•"/>
            </a:pPr>
            <a:r>
              <a:rPr lang="en-US" sz="2800"/>
              <a:t>Data quality &amp; issue management</a:t>
            </a:r>
          </a:p>
          <a:p>
            <a:pPr>
              <a:buFont typeface="Arial" panose="020B0604020202020204" pitchFamily="34" charset="0"/>
              <a:buChar char="•"/>
            </a:pPr>
            <a:r>
              <a:rPr lang="en-US" sz="2800"/>
              <a:t>Metadata management</a:t>
            </a:r>
          </a:p>
          <a:p>
            <a:pPr>
              <a:buFont typeface="Arial" panose="020B0604020202020204" pitchFamily="34" charset="0"/>
              <a:buChar char="•"/>
            </a:pPr>
            <a:r>
              <a:rPr lang="en-US" sz="2800"/>
              <a:t>Security &amp; access controls</a:t>
            </a:r>
          </a:p>
          <a:p>
            <a:pPr>
              <a:buFont typeface="Arial" panose="020B0604020202020204" pitchFamily="34" charset="0"/>
              <a:buChar char="•"/>
            </a:pPr>
            <a:r>
              <a:rPr lang="en-US" sz="2800"/>
              <a:t>Master data management</a:t>
            </a:r>
          </a:p>
          <a:p>
            <a:pPr>
              <a:buNone/>
            </a:pPr>
            <a:r>
              <a:rPr lang="en-US" sz="2800"/>
              <a:t>By aligning these components with </a:t>
            </a:r>
            <a:r>
              <a:rPr lang="en-US" sz="2800" b="1"/>
              <a:t>actual business challenges,</a:t>
            </a:r>
            <a:r>
              <a:rPr lang="en-US" sz="2800"/>
              <a:t> we created a framework that </a:t>
            </a:r>
            <a:r>
              <a:rPr lang="en-US" sz="2800" b="1"/>
              <a:t>people actually use</a:t>
            </a:r>
            <a:r>
              <a:rPr lang="en-US" sz="2800"/>
              <a:t>—instead of one that just sits in a PDF collecting dust.</a:t>
            </a:r>
          </a:p>
          <a:p>
            <a:pPr>
              <a:buNone/>
            </a:pPr>
            <a:endParaRPr lang="en-US" sz="2800" b="0"/>
          </a:p>
          <a:p>
            <a:pPr>
              <a:buNone/>
            </a:pPr>
            <a:r>
              <a:rPr lang="en-US" sz="2800" b="1"/>
              <a:t>Step 2: Build Policies, Standards &amp; Procedures That Make Sense</a:t>
            </a:r>
            <a:endParaRPr lang="en-US" sz="2800"/>
          </a:p>
          <a:p>
            <a:pPr>
              <a:buFont typeface="Arial" panose="020B0604020202020204" pitchFamily="34" charset="0"/>
              <a:buChar char="•"/>
            </a:pPr>
            <a:r>
              <a:rPr lang="en-US" sz="2800" b="1"/>
              <a:t>Policy = Guidelines</a:t>
            </a:r>
            <a:r>
              <a:rPr lang="en-US" sz="2800"/>
              <a:t> (the “what” and “why”)</a:t>
            </a:r>
          </a:p>
          <a:p>
            <a:pPr>
              <a:buFont typeface="Arial" panose="020B0604020202020204" pitchFamily="34" charset="0"/>
              <a:buChar char="•"/>
            </a:pPr>
            <a:r>
              <a:rPr lang="en-US" sz="2800" b="1"/>
              <a:t>Standards = Rules</a:t>
            </a:r>
            <a:r>
              <a:rPr lang="en-US" sz="2800"/>
              <a:t> (the “must-haves” for consistency and quality)</a:t>
            </a:r>
          </a:p>
          <a:p>
            <a:pPr>
              <a:buFont typeface="Arial" panose="020B0604020202020204" pitchFamily="34" charset="0"/>
              <a:buChar char="•"/>
            </a:pPr>
            <a:r>
              <a:rPr lang="en-US" sz="2800" b="1"/>
              <a:t>Procedures = The “How”</a:t>
            </a:r>
            <a:r>
              <a:rPr lang="en-US" sz="2800"/>
              <a:t> (step-by-step processes that make things actionable)</a:t>
            </a:r>
          </a:p>
          <a:p>
            <a:pPr>
              <a:buNone/>
            </a:pPr>
            <a:r>
              <a:rPr lang="en-US" sz="2800"/>
              <a:t>The key is to </a:t>
            </a:r>
            <a:r>
              <a:rPr lang="en-US" sz="2800" b="1"/>
              <a:t>get input from the data community</a:t>
            </a:r>
            <a:r>
              <a:rPr lang="en-US" sz="2800"/>
              <a:t>—because </a:t>
            </a:r>
            <a:r>
              <a:rPr lang="en-US" sz="2800" b="1"/>
              <a:t>they</a:t>
            </a:r>
            <a:r>
              <a:rPr lang="en-US" sz="2800"/>
              <a:t> are the ones who will actually use these policies. If they don’t see value in it, they </a:t>
            </a:r>
            <a:r>
              <a:rPr lang="en-US" sz="2800" b="1"/>
              <a:t>won’t follow it.</a:t>
            </a:r>
            <a:endParaRPr lang="en-US" sz="2800"/>
          </a:p>
          <a:p>
            <a:pPr>
              <a:buNone/>
            </a:pPr>
            <a:r>
              <a:rPr lang="en-US" sz="2800" b="1"/>
              <a:t>Avoiding the ‘Command &amp; Control’ Trap</a:t>
            </a:r>
          </a:p>
          <a:p>
            <a:pPr>
              <a:buNone/>
            </a:pPr>
            <a:r>
              <a:rPr lang="en-US" sz="2800"/>
              <a:t>Nobody likes </a:t>
            </a:r>
            <a:r>
              <a:rPr lang="en-US" sz="2800" b="1"/>
              <a:t>overly strict governance</a:t>
            </a:r>
            <a:r>
              <a:rPr lang="en-US" sz="2800"/>
              <a:t> that feels like an </a:t>
            </a:r>
            <a:r>
              <a:rPr lang="en-US" sz="2800" b="1"/>
              <a:t>IT dictatorship.</a:t>
            </a:r>
            <a:r>
              <a:rPr lang="en-US" sz="2800"/>
              <a:t> Instead, the focus should be on:</a:t>
            </a:r>
            <a:br>
              <a:rPr lang="en-US" sz="2800"/>
            </a:br>
            <a:r>
              <a:rPr lang="en-US" sz="2800"/>
              <a:t>✔ </a:t>
            </a:r>
            <a:r>
              <a:rPr lang="en-US" sz="2800" b="1"/>
              <a:t>Business outcomes</a:t>
            </a:r>
            <a:r>
              <a:rPr lang="en-US" sz="2800"/>
              <a:t> – Make governance work </a:t>
            </a:r>
            <a:r>
              <a:rPr lang="en-US" sz="2800" b="1"/>
              <a:t>for the business, not against it.</a:t>
            </a:r>
            <a:br>
              <a:rPr lang="en-US" sz="2800"/>
            </a:br>
            <a:r>
              <a:rPr lang="en-US" sz="2800"/>
              <a:t>✔ </a:t>
            </a:r>
            <a:r>
              <a:rPr lang="en-US" sz="2800" b="1"/>
              <a:t>High-value use cases</a:t>
            </a:r>
            <a:r>
              <a:rPr lang="en-US" sz="2800"/>
              <a:t> – Prioritize areas that drive measurable impact.</a:t>
            </a:r>
            <a:br>
              <a:rPr lang="en-US" sz="2800"/>
            </a:br>
            <a:r>
              <a:rPr lang="en-US" sz="2800"/>
              <a:t>✔ </a:t>
            </a:r>
            <a:r>
              <a:rPr lang="en-US" sz="2800" b="1"/>
              <a:t>Proving ROI</a:t>
            </a:r>
            <a:r>
              <a:rPr lang="en-US" sz="2800"/>
              <a:t> – Show stakeholders the </a:t>
            </a:r>
            <a:r>
              <a:rPr lang="en-US" sz="2800" b="1"/>
              <a:t>real value</a:t>
            </a:r>
            <a:r>
              <a:rPr lang="en-US" sz="2800"/>
              <a:t> of good data governance.</a:t>
            </a:r>
          </a:p>
          <a:p>
            <a:pPr>
              <a:buNone/>
            </a:pPr>
            <a:endParaRPr lang="en-US" sz="2800"/>
          </a:p>
          <a:p>
            <a:pPr>
              <a:buNone/>
            </a:pPr>
            <a:r>
              <a:rPr lang="en-US" sz="2800" b="1"/>
              <a:t>Defining Clear Roles &amp; Responsibilities</a:t>
            </a:r>
          </a:p>
          <a:p>
            <a:pPr>
              <a:buNone/>
            </a:pPr>
            <a:r>
              <a:rPr lang="en-US" sz="2800"/>
              <a:t>A framework is only as good as the </a:t>
            </a:r>
            <a:r>
              <a:rPr lang="en-US" sz="2800" b="1"/>
              <a:t>people who own it.</a:t>
            </a:r>
            <a:r>
              <a:rPr lang="en-US" sz="2800"/>
              <a:t> That’s why it’s crucial to define standard </a:t>
            </a:r>
            <a:r>
              <a:rPr lang="en-US" sz="2800" b="1"/>
              <a:t>data roles:</a:t>
            </a:r>
            <a:br>
              <a:rPr lang="en-US" sz="2800"/>
            </a:br>
            <a:r>
              <a:rPr lang="en-US" sz="2800" b="1"/>
              <a:t>Data Owner</a:t>
            </a:r>
            <a:r>
              <a:rPr lang="en-US" sz="2800"/>
              <a:t> – The decision-maker, accountable for data assets.</a:t>
            </a:r>
            <a:br>
              <a:rPr lang="en-US" sz="2800"/>
            </a:br>
            <a:r>
              <a:rPr lang="en-US" sz="2800" b="1"/>
              <a:t>Data Steward</a:t>
            </a:r>
            <a:r>
              <a:rPr lang="en-US" sz="2800"/>
              <a:t> – The enforcer of data policies and quality.</a:t>
            </a:r>
            <a:br>
              <a:rPr lang="en-US" sz="2800"/>
            </a:br>
            <a:r>
              <a:rPr lang="en-US" sz="2800" b="1"/>
              <a:t>Data Custodian</a:t>
            </a:r>
            <a:r>
              <a:rPr lang="en-US" sz="2800"/>
              <a:t> – The tech side, ensuring security and access controls.</a:t>
            </a:r>
          </a:p>
          <a:p>
            <a:pPr>
              <a:buNone/>
            </a:pPr>
            <a:r>
              <a:rPr lang="en-US" sz="2800"/>
              <a:t>These roles are the </a:t>
            </a:r>
            <a:r>
              <a:rPr lang="en-US" sz="2800" b="1"/>
              <a:t>backbone of governance</a:t>
            </a:r>
            <a:r>
              <a:rPr lang="en-US" sz="2800"/>
              <a:t>, and their </a:t>
            </a:r>
            <a:r>
              <a:rPr lang="en-US" sz="2800" b="1"/>
              <a:t>input is essential</a:t>
            </a:r>
            <a:r>
              <a:rPr lang="en-US" sz="2800"/>
              <a:t> to making the framework </a:t>
            </a:r>
            <a:r>
              <a:rPr lang="en-US" sz="2800" b="1"/>
              <a:t>practical, scalable, and sustainable.</a:t>
            </a:r>
            <a:endParaRPr lang="en-US" sz="2800"/>
          </a:p>
          <a:p>
            <a:pPr>
              <a:buNone/>
            </a:pPr>
            <a:endParaRPr lang="en-US" sz="2800" b="1"/>
          </a:p>
          <a:p>
            <a:pPr>
              <a:buNone/>
            </a:pPr>
            <a:r>
              <a:rPr lang="en-US" sz="2800" b="1"/>
              <a:t>Final Thought: Keep It Practical &amp; Evolving</a:t>
            </a:r>
          </a:p>
          <a:p>
            <a:pPr>
              <a:buNone/>
            </a:pPr>
            <a:r>
              <a:rPr lang="en-US" sz="2800"/>
              <a:t>A </a:t>
            </a:r>
            <a:r>
              <a:rPr lang="en-US" sz="2800" b="1"/>
              <a:t>good</a:t>
            </a:r>
            <a:r>
              <a:rPr lang="en-US" sz="2800"/>
              <a:t> data governance framework is not a </a:t>
            </a:r>
            <a:r>
              <a:rPr lang="en-US" sz="2800" b="1"/>
              <a:t>set-it-and-forget-it</a:t>
            </a:r>
            <a:r>
              <a:rPr lang="en-US" sz="2800"/>
              <a:t> thing. It’s a </a:t>
            </a:r>
            <a:r>
              <a:rPr lang="en-US" sz="2800" b="1"/>
              <a:t>living, breathing</a:t>
            </a:r>
            <a:r>
              <a:rPr lang="en-US" sz="2800"/>
              <a:t> part of the organization that should grow </a:t>
            </a:r>
            <a:r>
              <a:rPr lang="en-US" sz="2800" b="1"/>
              <a:t>alongside business needs.</a:t>
            </a:r>
            <a:endParaRPr lang="en-US" sz="2800"/>
          </a:p>
          <a:p>
            <a:r>
              <a:rPr lang="en-US" sz="2800"/>
              <a:t>The goal isn’t to </a:t>
            </a:r>
            <a:r>
              <a:rPr lang="en-US" sz="2800" b="1"/>
              <a:t>build a data governance fortress</a:t>
            </a:r>
            <a:r>
              <a:rPr lang="en-US" sz="2800"/>
              <a:t>—it’s to </a:t>
            </a:r>
            <a:r>
              <a:rPr lang="en-US" sz="2800" b="1"/>
              <a:t>create a system that works, is easy to adopt, and actually helps the business thrive.</a:t>
            </a:r>
            <a:endParaRPr lang="en-CA" sz="2800" dirty="0"/>
          </a:p>
        </p:txBody>
      </p:sp>
      <p:sp>
        <p:nvSpPr>
          <p:cNvPr id="4" name="Slide Number Placeholder 3">
            <a:extLst>
              <a:ext uri="{FF2B5EF4-FFF2-40B4-BE49-F238E27FC236}">
                <a16:creationId xmlns:a16="http://schemas.microsoft.com/office/drawing/2014/main" id="{6773CFB2-85D2-9B31-FD89-41D1A34C1647}"/>
              </a:ext>
            </a:extLst>
          </p:cNvPr>
          <p:cNvSpPr>
            <a:spLocks noGrp="1"/>
          </p:cNvSpPr>
          <p:nvPr>
            <p:ph type="sldNum" sz="quarter" idx="5"/>
          </p:nvPr>
        </p:nvSpPr>
        <p:spPr/>
        <p:txBody>
          <a:bodyPr/>
          <a:lstStyle/>
          <a:p>
            <a:fld id="{5F6FAA05-53C6-004A-8E56-B213E2E120EC}" type="slidenum">
              <a:rPr lang="en-US" smtClean="0"/>
              <a:t>7</a:t>
            </a:fld>
            <a:endParaRPr lang="en-US"/>
          </a:p>
        </p:txBody>
      </p:sp>
    </p:spTree>
    <p:extLst>
      <p:ext uri="{BB962C8B-B14F-4D97-AF65-F5344CB8AC3E}">
        <p14:creationId xmlns:p14="http://schemas.microsoft.com/office/powerpoint/2010/main" val="135342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Generated by Copilot</a:t>
            </a:r>
            <a:br>
              <a:rPr lang="en-US"/>
            </a:br>
            <a:br>
              <a:rPr lang="en-US"/>
            </a:br>
            <a:r>
              <a:rPr lang="en-US"/>
              <a:t>To determine the effectiveness of our data governance initiatives, we need to track several key performance indicators. Monitoring improvements in data quality, compliance adherence, and risk reduction will provide insights into our progress. Additionally, measuring employee adoption of governance policies is crucial, as it reflects the cultural shift we aim to achieve. Finally, assessing the business impact in terms of efficiency and analytics will help us understand the tangible benefits of our governance efforts. </a:t>
            </a:r>
            <a:br>
              <a:rPr lang="en-US"/>
            </a:br>
            <a:r>
              <a:rPr lang="en-US"/>
              <a:t>______</a:t>
            </a:r>
          </a:p>
          <a:p>
            <a:br>
              <a:rPr lang="en-US"/>
            </a:br>
            <a:endParaRPr lang="en-US" b="1"/>
          </a:p>
          <a:p>
            <a:pPr>
              <a:buNone/>
            </a:pPr>
            <a:r>
              <a:rPr lang="en-US"/>
              <a:t>Here’s how we measure success:</a:t>
            </a:r>
          </a:p>
          <a:p>
            <a:pPr>
              <a:buNone/>
            </a:pPr>
            <a:r>
              <a:rPr lang="en-US" b="1"/>
              <a:t>1. Track Data Quality Improvements</a:t>
            </a:r>
            <a:endParaRPr lang="en-US"/>
          </a:p>
          <a:p>
            <a:pPr>
              <a:buFont typeface="Arial" panose="020B0604020202020204" pitchFamily="34" charset="0"/>
              <a:buChar char="•"/>
            </a:pPr>
            <a:r>
              <a:rPr lang="en-US"/>
              <a:t>Use a </a:t>
            </a:r>
            <a:r>
              <a:rPr lang="en-US" b="1"/>
              <a:t>Data Quality Score</a:t>
            </a:r>
            <a:r>
              <a:rPr lang="en-US"/>
              <a:t> based on </a:t>
            </a:r>
            <a:r>
              <a:rPr lang="en-US" b="1"/>
              <a:t>completeness, accuracy, and consistency.</a:t>
            </a:r>
            <a:endParaRPr lang="en-US"/>
          </a:p>
          <a:p>
            <a:pPr>
              <a:buFont typeface="Arial" panose="020B0604020202020204" pitchFamily="34" charset="0"/>
              <a:buChar char="•"/>
            </a:pPr>
            <a:r>
              <a:rPr lang="en-US"/>
              <a:t>If data is </a:t>
            </a:r>
            <a:r>
              <a:rPr lang="en-US" b="1"/>
              <a:t>cleaner, more reliable, and easier to work with</a:t>
            </a:r>
            <a:r>
              <a:rPr lang="en-US"/>
              <a:t>, we know we’re on the right track.</a:t>
            </a:r>
          </a:p>
          <a:p>
            <a:pPr>
              <a:buFont typeface="Arial" panose="020B0604020202020204" pitchFamily="34" charset="0"/>
              <a:buNone/>
            </a:pPr>
            <a:r>
              <a:rPr lang="en-US"/>
              <a:t> </a:t>
            </a:r>
            <a:r>
              <a:rPr lang="en-US" b="1"/>
              <a:t>2. Monitor Compliance &amp; Risk Reduction</a:t>
            </a:r>
            <a:endParaRPr lang="en-US"/>
          </a:p>
          <a:p>
            <a:pPr>
              <a:buFont typeface="Arial" panose="020B0604020202020204" pitchFamily="34" charset="0"/>
              <a:buChar char="•"/>
            </a:pPr>
            <a:r>
              <a:rPr lang="en-US"/>
              <a:t>Fewer </a:t>
            </a:r>
            <a:r>
              <a:rPr lang="en-US" b="1"/>
              <a:t>compliance violations</a:t>
            </a:r>
            <a:r>
              <a:rPr lang="en-US"/>
              <a:t> = a big win.</a:t>
            </a:r>
          </a:p>
          <a:p>
            <a:pPr>
              <a:buFont typeface="Arial" panose="020B0604020202020204" pitchFamily="34" charset="0"/>
              <a:buChar char="•"/>
            </a:pPr>
            <a:r>
              <a:rPr lang="en-US"/>
              <a:t>Increased </a:t>
            </a:r>
            <a:r>
              <a:rPr lang="en-US" b="1"/>
              <a:t>audit readiness</a:t>
            </a:r>
            <a:r>
              <a:rPr lang="en-US"/>
              <a:t> = fewer last-minute fire drills.</a:t>
            </a:r>
          </a:p>
          <a:p>
            <a:pPr>
              <a:buFont typeface="Arial" panose="020B0604020202020204" pitchFamily="34" charset="0"/>
              <a:buChar char="•"/>
            </a:pPr>
            <a:r>
              <a:rPr lang="en-US"/>
              <a:t>If regulators aren’t knocking on the door, governance is doing its job.</a:t>
            </a:r>
          </a:p>
          <a:p>
            <a:pPr>
              <a:buNone/>
            </a:pPr>
            <a:r>
              <a:rPr lang="en-US" b="1"/>
              <a:t>3. Measure Employee Adoption</a:t>
            </a:r>
            <a:endParaRPr lang="en-US"/>
          </a:p>
          <a:p>
            <a:pPr>
              <a:buFont typeface="Arial" panose="020B0604020202020204" pitchFamily="34" charset="0"/>
              <a:buChar char="•"/>
            </a:pPr>
            <a:r>
              <a:rPr lang="en-US"/>
              <a:t>Are employees actually </a:t>
            </a:r>
            <a:r>
              <a:rPr lang="en-US" b="1"/>
              <a:t>following</a:t>
            </a:r>
            <a:r>
              <a:rPr lang="en-US"/>
              <a:t> governance policies?</a:t>
            </a:r>
          </a:p>
          <a:p>
            <a:pPr>
              <a:buFont typeface="Arial" panose="020B0604020202020204" pitchFamily="34" charset="0"/>
              <a:buChar char="•"/>
            </a:pPr>
            <a:r>
              <a:rPr lang="en-US"/>
              <a:t>Are data quality issues being </a:t>
            </a:r>
            <a:r>
              <a:rPr lang="en-US" b="1"/>
              <a:t>logged, analyzed, and fixed</a:t>
            </a:r>
            <a:r>
              <a:rPr lang="en-US"/>
              <a:t>?</a:t>
            </a:r>
          </a:p>
          <a:p>
            <a:pPr>
              <a:buFont typeface="Arial" panose="020B0604020202020204" pitchFamily="34" charset="0"/>
              <a:buChar char="•"/>
            </a:pPr>
            <a:r>
              <a:rPr lang="en-US"/>
              <a:t>If people are </a:t>
            </a:r>
            <a:r>
              <a:rPr lang="en-US" b="1"/>
              <a:t>ignoring governance</a:t>
            </a:r>
            <a:r>
              <a:rPr lang="en-US"/>
              <a:t>, it’s time to revisit communication and training.</a:t>
            </a:r>
          </a:p>
          <a:p>
            <a:pPr>
              <a:buNone/>
            </a:pPr>
            <a:r>
              <a:rPr lang="en-US" b="1"/>
              <a:t>4. Assess Business Impact</a:t>
            </a:r>
            <a:endParaRPr lang="en-US"/>
          </a:p>
          <a:p>
            <a:pPr>
              <a:buFont typeface="Arial" panose="020B0604020202020204" pitchFamily="34" charset="0"/>
              <a:buChar char="•"/>
            </a:pPr>
            <a:r>
              <a:rPr lang="en-US"/>
              <a:t>Are we getting </a:t>
            </a:r>
            <a:r>
              <a:rPr lang="en-US" b="1"/>
              <a:t>faster reporting, better analytics, and cost savings</a:t>
            </a:r>
            <a:r>
              <a:rPr lang="en-US"/>
              <a:t>?</a:t>
            </a:r>
          </a:p>
          <a:p>
            <a:pPr>
              <a:buFont typeface="Arial" panose="020B0604020202020204" pitchFamily="34" charset="0"/>
              <a:buChar char="•"/>
            </a:pPr>
            <a:r>
              <a:rPr lang="en-US"/>
              <a:t>Example: If a report used to take </a:t>
            </a:r>
            <a:r>
              <a:rPr lang="en-US" b="1"/>
              <a:t>a week</a:t>
            </a:r>
            <a:r>
              <a:rPr lang="en-US"/>
              <a:t> to compile, and now it’s done in </a:t>
            </a:r>
            <a:r>
              <a:rPr lang="en-US" b="1"/>
              <a:t>a day</a:t>
            </a:r>
            <a:r>
              <a:rPr lang="en-US"/>
              <a:t>, that’s </a:t>
            </a:r>
            <a:r>
              <a:rPr lang="en-US" b="1"/>
              <a:t>proof that governance is working.</a:t>
            </a:r>
            <a:endParaRPr lang="en-US"/>
          </a:p>
          <a:p>
            <a:pPr>
              <a:buFont typeface="Arial" panose="020B0604020202020204" pitchFamily="34" charset="0"/>
              <a:buChar char="•"/>
            </a:pPr>
            <a:r>
              <a:rPr lang="en-US"/>
              <a:t>If business decisions are improving because of </a:t>
            </a:r>
            <a:r>
              <a:rPr lang="en-US" b="1"/>
              <a:t>better data</a:t>
            </a:r>
            <a:r>
              <a:rPr lang="en-US"/>
              <a:t>, that’s the ultimate measure of success.</a:t>
            </a:r>
          </a:p>
          <a:p>
            <a:pPr>
              <a:buNone/>
            </a:pPr>
            <a:r>
              <a:rPr lang="en-US" b="1"/>
              <a:t>Bottom Line:</a:t>
            </a:r>
          </a:p>
          <a:p>
            <a:pPr>
              <a:buNone/>
            </a:pPr>
            <a:r>
              <a:rPr lang="en-US"/>
              <a:t>If </a:t>
            </a:r>
            <a:r>
              <a:rPr lang="en-US" b="1"/>
              <a:t>data governance is working</a:t>
            </a:r>
            <a:r>
              <a:rPr lang="en-US"/>
              <a:t>, we’ll see:</a:t>
            </a:r>
            <a:br>
              <a:rPr lang="en-US"/>
            </a:br>
            <a:r>
              <a:rPr lang="en-US" b="1"/>
              <a:t>Higher data quality</a:t>
            </a:r>
            <a:br>
              <a:rPr lang="en-US"/>
            </a:br>
            <a:r>
              <a:rPr lang="en-US" b="1"/>
              <a:t>Fewer compliance risks</a:t>
            </a:r>
            <a:br>
              <a:rPr lang="en-US"/>
            </a:br>
            <a:r>
              <a:rPr lang="en-US" b="1"/>
              <a:t>Increased adoption</a:t>
            </a:r>
            <a:br>
              <a:rPr lang="en-US"/>
            </a:br>
            <a:r>
              <a:rPr lang="en-US" b="1"/>
              <a:t>Real business benefits</a:t>
            </a:r>
            <a:endParaRPr lang="en-US"/>
          </a:p>
          <a:p>
            <a:r>
              <a:rPr lang="en-US"/>
              <a:t>If not… well, </a:t>
            </a:r>
            <a:r>
              <a:rPr lang="en-US" b="1"/>
              <a:t>we tweak, refine, and keep going.</a:t>
            </a:r>
            <a:r>
              <a:rPr lang="en-US"/>
              <a:t> Data governance isn’t a </a:t>
            </a:r>
            <a:r>
              <a:rPr lang="en-US" b="1"/>
              <a:t>one-time project</a:t>
            </a:r>
            <a:r>
              <a:rPr lang="en-US"/>
              <a:t>—it’s an </a:t>
            </a:r>
            <a:r>
              <a:rPr lang="en-US" b="1"/>
              <a:t>ongoing journey.</a:t>
            </a:r>
            <a:r>
              <a:rPr lang="en-US"/>
              <a:t> 🚀</a:t>
            </a:r>
          </a:p>
          <a:p>
            <a:pPr>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5F6FAA05-53C6-004A-8E56-B213E2E120EC}" type="slidenum">
              <a:rPr lang="en-US" smtClean="0"/>
              <a:t>8</a:t>
            </a:fld>
            <a:endParaRPr lang="en-US"/>
          </a:p>
        </p:txBody>
      </p:sp>
    </p:spTree>
    <p:extLst>
      <p:ext uri="{BB962C8B-B14F-4D97-AF65-F5344CB8AC3E}">
        <p14:creationId xmlns:p14="http://schemas.microsoft.com/office/powerpoint/2010/main" val="4244742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Generated by Copilot</a:t>
            </a:r>
            <a:br>
              <a:rPr lang="en-US"/>
            </a:br>
            <a:br>
              <a:rPr lang="en-US"/>
            </a:br>
            <a:r>
              <a:rPr lang="en-US"/>
              <a:t>For data governance success, it's imperative to define clear governance goals that align with our organizational objectives. Implementing robust security and compliance measures will safeguard our data assets. Establishing a structured framework will provide the necessary guidelines for our governance practices. Lastly, measuring our success and being willing to adapt continuously will ensure that we remain responsive to changing needs and challenges in the data landscape. </a:t>
            </a:r>
            <a:br>
              <a:rPr lang="en-US"/>
            </a:br>
            <a:r>
              <a:rPr lang="en-US"/>
              <a:t>______</a:t>
            </a:r>
          </a:p>
          <a:p>
            <a:br>
              <a:rPr lang="en-US"/>
            </a:br>
            <a:r>
              <a:rPr lang="en-US"/>
              <a:t>So, what’s the big takeaway from all of this? </a:t>
            </a:r>
            <a:r>
              <a:rPr lang="en-US" b="1"/>
              <a:t>Data governance isn’t just about rules and controls—it’s about enabling better business decisions, reducing risk, and driving real value.</a:t>
            </a:r>
            <a:endParaRPr lang="en-US"/>
          </a:p>
          <a:p>
            <a:pPr>
              <a:buNone/>
            </a:pPr>
            <a:r>
              <a:rPr lang="en-US"/>
              <a:t>We’ve covered a lot today:</a:t>
            </a:r>
            <a:br>
              <a:rPr lang="en-US"/>
            </a:br>
            <a:r>
              <a:rPr lang="en-US"/>
              <a:t>✅ </a:t>
            </a:r>
            <a:r>
              <a:rPr lang="en-US" b="1"/>
              <a:t>Setting clear goals</a:t>
            </a:r>
            <a:r>
              <a:rPr lang="en-US"/>
              <a:t> that align with business priorities.</a:t>
            </a:r>
            <a:br>
              <a:rPr lang="en-US"/>
            </a:br>
            <a:r>
              <a:rPr lang="en-US"/>
              <a:t>✅ </a:t>
            </a:r>
            <a:r>
              <a:rPr lang="en-US" b="1"/>
              <a:t>Building a strong governance framework</a:t>
            </a:r>
            <a:r>
              <a:rPr lang="en-US"/>
              <a:t> that is practical, scalable, and adaptable.</a:t>
            </a:r>
            <a:br>
              <a:rPr lang="en-US"/>
            </a:br>
            <a:r>
              <a:rPr lang="en-US"/>
              <a:t>✅ </a:t>
            </a:r>
            <a:r>
              <a:rPr lang="en-US" b="1"/>
              <a:t>Ensuring compliance and security</a:t>
            </a:r>
            <a:r>
              <a:rPr lang="en-US"/>
              <a:t> to protect data and maintain trust.</a:t>
            </a:r>
            <a:br>
              <a:rPr lang="en-US"/>
            </a:br>
            <a:r>
              <a:rPr lang="en-US"/>
              <a:t>✅ </a:t>
            </a:r>
            <a:r>
              <a:rPr lang="en-US" b="1"/>
              <a:t>Defining clear roles and responsibilities</a:t>
            </a:r>
            <a:r>
              <a:rPr lang="en-US"/>
              <a:t> so governance is owned and executed effectively.</a:t>
            </a:r>
            <a:br>
              <a:rPr lang="en-US"/>
            </a:br>
            <a:r>
              <a:rPr lang="en-US"/>
              <a:t>✅ </a:t>
            </a:r>
            <a:r>
              <a:rPr lang="en-US" b="1"/>
              <a:t>Measuring success</a:t>
            </a:r>
            <a:r>
              <a:rPr lang="en-US"/>
              <a:t> to prove the impact of governance on data quality, compliance, and business outcomes.</a:t>
            </a:r>
          </a:p>
          <a:p>
            <a:pPr>
              <a:buNone/>
            </a:pPr>
            <a:r>
              <a:rPr lang="en-US"/>
              <a:t>But here’s the key: </a:t>
            </a:r>
            <a:r>
              <a:rPr lang="en-US" b="1"/>
              <a:t>Data governance is a journey, not a one-time project.</a:t>
            </a:r>
            <a:r>
              <a:rPr lang="en-US"/>
              <a:t> It evolves as the business grows, technology changes, and new challenges arise.</a:t>
            </a:r>
          </a:p>
          <a:p>
            <a:pPr>
              <a:buNone/>
            </a:pPr>
            <a:endParaRPr lang="en-US" b="1"/>
          </a:p>
          <a:p>
            <a:pPr>
              <a:buNone/>
            </a:pPr>
            <a:r>
              <a:rPr lang="en-US" b="1"/>
              <a:t>Final Thought:</a:t>
            </a:r>
            <a:br>
              <a:rPr lang="en-US"/>
            </a:br>
            <a:r>
              <a:rPr lang="en-US"/>
              <a:t>If we shift our mindset from </a:t>
            </a:r>
            <a:r>
              <a:rPr lang="en-US" b="1"/>
              <a:t>data governance as a compliance exercise</a:t>
            </a:r>
            <a:r>
              <a:rPr lang="en-US"/>
              <a:t> to </a:t>
            </a:r>
            <a:r>
              <a:rPr lang="en-US" b="1"/>
              <a:t>data governance as a business enabler</a:t>
            </a:r>
            <a:r>
              <a:rPr lang="en-US"/>
              <a:t>, we unlock the full potential of data. </a:t>
            </a:r>
            <a:r>
              <a:rPr lang="en-US" b="1"/>
              <a:t>Good governance doesn’t slow things down—it makes everything work better, faster, and smarter.</a:t>
            </a:r>
            <a:endParaRPr lang="en-US"/>
          </a:p>
          <a:p>
            <a:r>
              <a:rPr lang="en-US"/>
              <a:t>Thank you all! I hope this session has given you insights, inspiration, and maybe even a little motivation to </a:t>
            </a:r>
            <a:r>
              <a:rPr lang="en-US" b="1"/>
              <a:t>build a governance program that actually works.</a:t>
            </a:r>
            <a:r>
              <a:rPr lang="en-US"/>
              <a:t> 🚀</a:t>
            </a:r>
            <a:endParaRPr lang="en-CA" dirty="0"/>
          </a:p>
        </p:txBody>
      </p:sp>
      <p:sp>
        <p:nvSpPr>
          <p:cNvPr id="4" name="Slide Number Placeholder 3"/>
          <p:cNvSpPr>
            <a:spLocks noGrp="1"/>
          </p:cNvSpPr>
          <p:nvPr>
            <p:ph type="sldNum" sz="quarter" idx="5"/>
          </p:nvPr>
        </p:nvSpPr>
        <p:spPr/>
        <p:txBody>
          <a:bodyPr/>
          <a:lstStyle/>
          <a:p>
            <a:fld id="{5F6FAA05-53C6-004A-8E56-B213E2E120EC}" type="slidenum">
              <a:rPr lang="en-US" smtClean="0"/>
              <a:t>9</a:t>
            </a:fld>
            <a:endParaRPr lang="en-US"/>
          </a:p>
        </p:txBody>
      </p:sp>
    </p:spTree>
    <p:extLst>
      <p:ext uri="{BB962C8B-B14F-4D97-AF65-F5344CB8AC3E}">
        <p14:creationId xmlns:p14="http://schemas.microsoft.com/office/powerpoint/2010/main" val="694979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B0E58-074F-E60F-2FCA-ED0EBB30A8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E6B605-257C-FFDF-7B89-E964C5D013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756007-E8B6-BF80-D4F0-981920AF61EF}"/>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5" name="Footer Placeholder 4">
            <a:extLst>
              <a:ext uri="{FF2B5EF4-FFF2-40B4-BE49-F238E27FC236}">
                <a16:creationId xmlns:a16="http://schemas.microsoft.com/office/drawing/2014/main" id="{E506B1B4-F7D2-0C48-E772-EF18B9ABAC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6D00E-9536-FF40-8185-CAE6FC09E28A}"/>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831403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83529-B9B3-E1ED-2CAB-2E1F0A21DF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F3B7AA-347E-6B8E-2EE4-07C4454352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DFF97B-1AC6-1B03-AEA4-4375881071EB}"/>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5" name="Footer Placeholder 4">
            <a:extLst>
              <a:ext uri="{FF2B5EF4-FFF2-40B4-BE49-F238E27FC236}">
                <a16:creationId xmlns:a16="http://schemas.microsoft.com/office/drawing/2014/main" id="{A4AF8EA0-7B2D-18BF-BE13-AB4EA8A52B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F2C8DB-63B7-DD08-838C-55D3FCC984A4}"/>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056617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B1711B-836F-E7C8-27D9-302DD48ADE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5D278-E54A-03A5-D8DA-BFAF9E6330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C6537-64E3-382C-D9C4-5BC827DAB73E}"/>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5" name="Footer Placeholder 4">
            <a:extLst>
              <a:ext uri="{FF2B5EF4-FFF2-40B4-BE49-F238E27FC236}">
                <a16:creationId xmlns:a16="http://schemas.microsoft.com/office/drawing/2014/main" id="{EE8A5DCA-77E3-4821-BC32-461DD3DE80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83F9FA-9BFF-0A79-5B3B-8F8997F5D017}"/>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916184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ADB34-AF61-EBD0-B4B1-6F97615AA7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AFDAA4-F869-60BE-F91A-77FEAB21AB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76F1D7-C866-B414-FE9A-1A6198E0767A}"/>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5" name="Footer Placeholder 4">
            <a:extLst>
              <a:ext uri="{FF2B5EF4-FFF2-40B4-BE49-F238E27FC236}">
                <a16:creationId xmlns:a16="http://schemas.microsoft.com/office/drawing/2014/main" id="{E71EA5BE-D732-DDC2-3166-2C26CB889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803F7D-7CE3-E601-D662-6BC40C39F4ED}"/>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37229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FA40A-08D8-E91F-A7C4-D7A890ED59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54BFCA-1FF2-82FE-4FF6-15D0DCC09BE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A7154D-AC11-799B-628E-111257A32442}"/>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5" name="Footer Placeholder 4">
            <a:extLst>
              <a:ext uri="{FF2B5EF4-FFF2-40B4-BE49-F238E27FC236}">
                <a16:creationId xmlns:a16="http://schemas.microsoft.com/office/drawing/2014/main" id="{6F3886EA-9DB9-D4D9-26DE-FA61A68124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1F8C1D-8EEA-8A5C-1C7C-B7C8D08E7ADB}"/>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815794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94BB2-179B-2698-69C1-4E209DA51D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9A44C2-C25D-7EE9-A6EA-E24732D1BA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6676FE-D8AF-214E-472C-DA79471C3B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7381BF-8079-F904-4882-23C11543F3FE}"/>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6" name="Footer Placeholder 5">
            <a:extLst>
              <a:ext uri="{FF2B5EF4-FFF2-40B4-BE49-F238E27FC236}">
                <a16:creationId xmlns:a16="http://schemas.microsoft.com/office/drawing/2014/main" id="{0007EBB4-4A22-8FE5-E0F4-E9C70841F5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53BB8-3586-1E51-09CB-5A3590E52419}"/>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897402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9724C-B30D-3D02-0021-06A5FAA730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F658EE-5745-0E7D-31B1-426B6D12E2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95CDD-4B58-0431-9551-D44088D307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39278E-AB8C-B3F6-DA19-4FFACF97BE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45088A-93F6-5B34-7EC4-4EC2393C46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3DB8EE-E5E2-1F47-43E2-4AB234AC36F0}"/>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8" name="Footer Placeholder 7">
            <a:extLst>
              <a:ext uri="{FF2B5EF4-FFF2-40B4-BE49-F238E27FC236}">
                <a16:creationId xmlns:a16="http://schemas.microsoft.com/office/drawing/2014/main" id="{15814928-0283-A512-20D9-B4410F7D10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F76F9B3-F941-0016-0A39-B54C271EF046}"/>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618631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18E3D-B353-FC1B-B1A7-3176D62DF00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18F15B-EBB1-133D-FDB0-8355EC4E999E}"/>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4" name="Footer Placeholder 3">
            <a:extLst>
              <a:ext uri="{FF2B5EF4-FFF2-40B4-BE49-F238E27FC236}">
                <a16:creationId xmlns:a16="http://schemas.microsoft.com/office/drawing/2014/main" id="{5A8888E9-A565-A5AE-ACED-5C1BB699CA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A0BFC3-2CA6-0BE7-CEBD-5AF7A72D0DD1}"/>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47364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86A9D5-BD5F-58DE-F047-115F433C2BF8}"/>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3" name="Footer Placeholder 2">
            <a:extLst>
              <a:ext uri="{FF2B5EF4-FFF2-40B4-BE49-F238E27FC236}">
                <a16:creationId xmlns:a16="http://schemas.microsoft.com/office/drawing/2014/main" id="{A420C831-5A6A-A1F0-D65F-236DC2A8BE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50A5EF-2B0A-719B-1C18-BCD9D2FAC9EF}"/>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440133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4F790-F3BA-D2EF-D9FA-538ED35589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F28BDD-8898-61C7-F819-7573B5A384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B812A0-0907-3582-08D1-B8720D4C4F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727E2A-7E12-B888-98D6-1A776A59990A}"/>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6" name="Footer Placeholder 5">
            <a:extLst>
              <a:ext uri="{FF2B5EF4-FFF2-40B4-BE49-F238E27FC236}">
                <a16:creationId xmlns:a16="http://schemas.microsoft.com/office/drawing/2014/main" id="{2FED19AA-A1E0-FCB6-E589-F2FB954D76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C13C9F-8127-5DD7-9498-2ABF7D0413A9}"/>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765048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74C02-ED16-02C2-FD8F-74D664D627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10872B-AF2A-EF55-698D-64539B451E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390024-FA3C-8FE9-1616-9D40E604C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95D8E6-A0CE-A13C-A5C6-5AFA2A3632A7}"/>
              </a:ext>
            </a:extLst>
          </p:cNvPr>
          <p:cNvSpPr>
            <a:spLocks noGrp="1"/>
          </p:cNvSpPr>
          <p:nvPr>
            <p:ph type="dt" sz="half" idx="10"/>
          </p:nvPr>
        </p:nvSpPr>
        <p:spPr/>
        <p:txBody>
          <a:bodyPr/>
          <a:lstStyle/>
          <a:p>
            <a:fld id="{5DBDDF98-C922-483F-97E9-3E76B0201B42}" type="datetimeFigureOut">
              <a:rPr lang="en-US" smtClean="0"/>
              <a:t>3/20/2025</a:t>
            </a:fld>
            <a:endParaRPr lang="en-US"/>
          </a:p>
        </p:txBody>
      </p:sp>
      <p:sp>
        <p:nvSpPr>
          <p:cNvPr id="6" name="Footer Placeholder 5">
            <a:extLst>
              <a:ext uri="{FF2B5EF4-FFF2-40B4-BE49-F238E27FC236}">
                <a16:creationId xmlns:a16="http://schemas.microsoft.com/office/drawing/2014/main" id="{2879F927-3483-49DE-8319-EDFA676C88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CE08-8D83-6BFF-C228-22DC79FA234B}"/>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646780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B5B9E8-D922-6F6A-C43E-3733DA99A2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335010-CB70-1F8F-CA37-A0916800E5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B2B8BF-931F-342D-D58E-2CA5093AA7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DBDDF98-C922-483F-97E9-3E76B0201B42}" type="datetimeFigureOut">
              <a:rPr lang="en-US" smtClean="0"/>
              <a:pPr/>
              <a:t>3/20/2025</a:t>
            </a:fld>
            <a:endParaRPr lang="en-US"/>
          </a:p>
        </p:txBody>
      </p:sp>
      <p:sp>
        <p:nvSpPr>
          <p:cNvPr id="5" name="Footer Placeholder 4">
            <a:extLst>
              <a:ext uri="{FF2B5EF4-FFF2-40B4-BE49-F238E27FC236}">
                <a16:creationId xmlns:a16="http://schemas.microsoft.com/office/drawing/2014/main" id="{8854E95A-2FA1-A265-B973-DE5633D55C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F79A05EA-26AE-AEE5-58E1-CD1C77DDB1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993568668"/>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sv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Network Technology Background">
            <a:extLst>
              <a:ext uri="{FF2B5EF4-FFF2-40B4-BE49-F238E27FC236}">
                <a16:creationId xmlns:a16="http://schemas.microsoft.com/office/drawing/2014/main" id="{F73055A5-C642-112E-D695-320CD89D9DBC}"/>
              </a:ext>
            </a:extLst>
          </p:cNvPr>
          <p:cNvPicPr>
            <a:picLocks noChangeAspect="1"/>
          </p:cNvPicPr>
          <p:nvPr/>
        </p:nvPicPr>
        <p:blipFill>
          <a:blip r:embed="rId3"/>
          <a:srcRect l="3748" t="3273" r="25035"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BF28540-BF9B-0A55-A981-CD8B430B427C}"/>
              </a:ext>
            </a:extLst>
          </p:cNvPr>
          <p:cNvSpPr>
            <a:spLocks noGrp="1"/>
          </p:cNvSpPr>
          <p:nvPr>
            <p:ph type="ctrTitle"/>
          </p:nvPr>
        </p:nvSpPr>
        <p:spPr>
          <a:xfrm>
            <a:off x="477981" y="1122363"/>
            <a:ext cx="7380144" cy="3204134"/>
          </a:xfrm>
        </p:spPr>
        <p:txBody>
          <a:bodyPr anchor="b">
            <a:normAutofit/>
          </a:bodyPr>
          <a:lstStyle/>
          <a:p>
            <a:pPr algn="l"/>
            <a:r>
              <a:rPr lang="en-CA" sz="3700" b="1" kern="100" cap="small" dirty="0">
                <a:effectLst/>
                <a:latin typeface="Aptos" panose="020B0004020202020204" pitchFamily="34" charset="0"/>
                <a:ea typeface="Aptos" panose="020B0004020202020204" pitchFamily="34" charset="0"/>
                <a:cs typeface="Times New Roman" panose="02020603050405020304" pitchFamily="18" charset="0"/>
              </a:rPr>
              <a:t>Value Added Data Governance: Building your team for success</a:t>
            </a:r>
            <a:br>
              <a:rPr lang="en-CA" sz="3700" kern="100" cap="small" dirty="0">
                <a:effectLst/>
                <a:latin typeface="Aptos" panose="020B0004020202020204" pitchFamily="34" charset="0"/>
                <a:ea typeface="Aptos" panose="020B0004020202020204" pitchFamily="34" charset="0"/>
                <a:cs typeface="Times New Roman" panose="02020603050405020304" pitchFamily="18" charset="0"/>
              </a:rPr>
            </a:br>
            <a:r>
              <a:rPr lang="en-CA" sz="3700"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3700" dirty="0"/>
          </a:p>
        </p:txBody>
      </p:sp>
      <p:sp>
        <p:nvSpPr>
          <p:cNvPr id="3" name="Subtitle 2">
            <a:extLst>
              <a:ext uri="{FF2B5EF4-FFF2-40B4-BE49-F238E27FC236}">
                <a16:creationId xmlns:a16="http://schemas.microsoft.com/office/drawing/2014/main" id="{B1BFDEB6-0519-13A6-EBC3-B9FF7AB39556}"/>
              </a:ext>
            </a:extLst>
          </p:cNvPr>
          <p:cNvSpPr>
            <a:spLocks noGrp="1"/>
          </p:cNvSpPr>
          <p:nvPr>
            <p:ph type="subTitle" idx="1"/>
          </p:nvPr>
        </p:nvSpPr>
        <p:spPr>
          <a:xfrm>
            <a:off x="477980" y="4872922"/>
            <a:ext cx="4023359" cy="1208141"/>
          </a:xfrm>
        </p:spPr>
        <p:txBody>
          <a:bodyPr>
            <a:normAutofit/>
          </a:bodyPr>
          <a:lstStyle/>
          <a:p>
            <a:pPr algn="l"/>
            <a:r>
              <a:rPr lang="en-US" sz="2000" b="1" dirty="0"/>
              <a:t>Cindy Chan</a:t>
            </a:r>
          </a:p>
          <a:p>
            <a:pPr algn="l"/>
            <a:r>
              <a:rPr lang="en-US" sz="2000" dirty="0"/>
              <a:t>Head Of Data Governance &amp; Quality, Equitable Life Insurance </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217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404AE9F-0C78-2ED2-9F20-E422FA2329BA}"/>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D4308045-FFE7-CF46-738B-2A895FF63F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1ADD071-9FB0-E8F0-5708-103B78991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093"/>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F25AA128-B644-63E9-A684-90D8A1E612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95805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2" name="TextBox 11">
            <a:extLst>
              <a:ext uri="{FF2B5EF4-FFF2-40B4-BE49-F238E27FC236}">
                <a16:creationId xmlns:a16="http://schemas.microsoft.com/office/drawing/2014/main" id="{3E96D171-78D7-4FB8-5319-2587C38AF2D3}"/>
              </a:ext>
            </a:extLst>
          </p:cNvPr>
          <p:cNvSpPr txBox="1"/>
          <p:nvPr/>
        </p:nvSpPr>
        <p:spPr>
          <a:xfrm>
            <a:off x="982134" y="3032177"/>
            <a:ext cx="10365570" cy="923330"/>
          </a:xfrm>
          <a:prstGeom prst="rect">
            <a:avLst/>
          </a:prstGeom>
          <a:noFill/>
        </p:spPr>
        <p:txBody>
          <a:bodyPr wrap="square">
            <a:spAutoFit/>
          </a:bodyPr>
          <a:lstStyle/>
          <a:p>
            <a:r>
              <a:rPr lang="en-CA" b="0" i="0" dirty="0">
                <a:solidFill>
                  <a:srgbClr val="212121"/>
                </a:solidFill>
                <a:effectLst/>
                <a:latin typeface="Montserrat" pitchFamily="2" charset="77"/>
              </a:rPr>
              <a:t>“the</a:t>
            </a:r>
            <a:r>
              <a:rPr lang="en-CA" b="1" i="0" dirty="0">
                <a:solidFill>
                  <a:schemeClr val="tx1">
                    <a:lumMod val="50000"/>
                    <a:lumOff val="50000"/>
                  </a:schemeClr>
                </a:solidFill>
                <a:effectLst/>
                <a:latin typeface="Montserrat" pitchFamily="2" charset="77"/>
              </a:rPr>
              <a:t> </a:t>
            </a:r>
            <a:r>
              <a:rPr lang="en-CA" b="1" i="0" dirty="0">
                <a:effectLst/>
                <a:latin typeface="Montserrat" pitchFamily="2" charset="77"/>
              </a:rPr>
              <a:t>challenges</a:t>
            </a:r>
            <a:r>
              <a:rPr lang="en-CA" b="1" i="0" dirty="0">
                <a:solidFill>
                  <a:schemeClr val="tx1">
                    <a:lumMod val="50000"/>
                    <a:lumOff val="50000"/>
                  </a:schemeClr>
                </a:solidFill>
                <a:effectLst/>
                <a:latin typeface="Montserrat" pitchFamily="2" charset="77"/>
              </a:rPr>
              <a:t> </a:t>
            </a:r>
            <a:r>
              <a:rPr lang="en-CA" b="0" i="0" dirty="0">
                <a:solidFill>
                  <a:srgbClr val="212121"/>
                </a:solidFill>
                <a:effectLst/>
                <a:latin typeface="Montserrat" pitchFamily="2" charset="77"/>
              </a:rPr>
              <a:t>faced by organizations in implementing successful data governance programs, noting that </a:t>
            </a:r>
            <a:r>
              <a:rPr lang="en-CA" b="1" i="0" dirty="0">
                <a:solidFill>
                  <a:srgbClr val="212121"/>
                </a:solidFill>
                <a:effectLst/>
                <a:latin typeface="Montserrat" pitchFamily="2" charset="77"/>
              </a:rPr>
              <a:t>less than 10% of such initiatives succeed </a:t>
            </a:r>
            <a:r>
              <a:rPr lang="en-CA" b="0" i="0" dirty="0">
                <a:solidFill>
                  <a:srgbClr val="212121"/>
                </a:solidFill>
                <a:effectLst/>
                <a:latin typeface="Montserrat" pitchFamily="2" charset="77"/>
              </a:rPr>
              <a:t>due to </a:t>
            </a:r>
            <a:r>
              <a:rPr lang="en-CA" b="1" i="0" dirty="0">
                <a:solidFill>
                  <a:srgbClr val="212121"/>
                </a:solidFill>
                <a:effectLst/>
                <a:latin typeface="Montserrat" pitchFamily="2" charset="77"/>
              </a:rPr>
              <a:t>cultural barriers, lack of sustained executive sponsorship, and unrealistic expectations.”</a:t>
            </a:r>
            <a:endParaRPr lang="en-US" b="1" dirty="0"/>
          </a:p>
        </p:txBody>
      </p:sp>
    </p:spTree>
    <p:extLst>
      <p:ext uri="{BB962C8B-B14F-4D97-AF65-F5344CB8AC3E}">
        <p14:creationId xmlns:p14="http://schemas.microsoft.com/office/powerpoint/2010/main" val="3749162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6DA9CB-5F86-54E2-A08F-CF8613D22751}"/>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79FA411E-5A06-B48F-960F-89EF732471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060FB0-92CB-9977-688E-2C89FC94B423}"/>
              </a:ext>
            </a:extLst>
          </p:cNvPr>
          <p:cNvSpPr>
            <a:spLocks noGrp="1"/>
          </p:cNvSpPr>
          <p:nvPr>
            <p:ph type="title"/>
          </p:nvPr>
        </p:nvSpPr>
        <p:spPr>
          <a:xfrm>
            <a:off x="841248" y="685800"/>
            <a:ext cx="10506456" cy="1157005"/>
          </a:xfrm>
        </p:spPr>
        <p:txBody>
          <a:bodyPr anchor="b">
            <a:normAutofit/>
          </a:bodyPr>
          <a:lstStyle/>
          <a:p>
            <a:r>
              <a:rPr lang="en-US" sz="4100" cap="small" dirty="0"/>
              <a:t>Agenda</a:t>
            </a:r>
          </a:p>
        </p:txBody>
      </p:sp>
      <p:sp>
        <p:nvSpPr>
          <p:cNvPr id="31" name="Rectangle 30">
            <a:extLst>
              <a:ext uri="{FF2B5EF4-FFF2-40B4-BE49-F238E27FC236}">
                <a16:creationId xmlns:a16="http://schemas.microsoft.com/office/drawing/2014/main" id="{64D77016-435A-4EF4-7BED-D1D751A5DF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093"/>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7580CB7A-E93E-6F8E-B057-1848C1B169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95805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6" name="Content Placeholder 5">
            <a:extLst>
              <a:ext uri="{FF2B5EF4-FFF2-40B4-BE49-F238E27FC236}">
                <a16:creationId xmlns:a16="http://schemas.microsoft.com/office/drawing/2014/main" id="{76B293B3-B9D6-429F-39D8-D1DCAE09E9C1}"/>
              </a:ext>
            </a:extLst>
          </p:cNvPr>
          <p:cNvSpPr>
            <a:spLocks noGrp="1"/>
          </p:cNvSpPr>
          <p:nvPr>
            <p:ph idx="1"/>
          </p:nvPr>
        </p:nvSpPr>
        <p:spPr>
          <a:xfrm>
            <a:off x="838200" y="2104359"/>
            <a:ext cx="10515600" cy="4072604"/>
          </a:xfrm>
        </p:spPr>
        <p:txBody>
          <a:bodyPr/>
          <a:lstStyle/>
          <a:p>
            <a:pPr marL="514350" indent="-514350">
              <a:buFont typeface="+mj-lt"/>
              <a:buAutoNum type="arabicPeriod"/>
            </a:pPr>
            <a:r>
              <a:rPr lang="en-US" sz="2400" dirty="0"/>
              <a:t>Setting primary goals of data governance to align the team’s effort </a:t>
            </a:r>
          </a:p>
          <a:p>
            <a:pPr marL="514350" indent="-514350">
              <a:buFont typeface="+mj-lt"/>
              <a:buAutoNum type="arabicPeriod"/>
            </a:pPr>
            <a:r>
              <a:rPr lang="en-US" sz="2400" dirty="0"/>
              <a:t>Implement measures to comply with data privacy and security regulations</a:t>
            </a:r>
          </a:p>
          <a:p>
            <a:pPr marL="514350" indent="-514350">
              <a:buFont typeface="+mj-lt"/>
              <a:buAutoNum type="arabicPeriod"/>
            </a:pPr>
            <a:r>
              <a:rPr lang="en-US" sz="2400" dirty="0"/>
              <a:t>Create a structured framework that outlines policies, procedures, and standards for data management</a:t>
            </a:r>
          </a:p>
          <a:p>
            <a:endParaRPr lang="en-US" dirty="0"/>
          </a:p>
        </p:txBody>
      </p:sp>
    </p:spTree>
    <p:extLst>
      <p:ext uri="{BB962C8B-B14F-4D97-AF65-F5344CB8AC3E}">
        <p14:creationId xmlns:p14="http://schemas.microsoft.com/office/powerpoint/2010/main" val="1231670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55DD513-E2FB-BB7A-CC81-210AD9A8F12D}"/>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2CFD6E1-56DC-F681-D068-9365E5B919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9D7A24-5F88-F504-6CDB-B39407CC77D2}"/>
              </a:ext>
            </a:extLst>
          </p:cNvPr>
          <p:cNvSpPr>
            <a:spLocks noGrp="1"/>
          </p:cNvSpPr>
          <p:nvPr>
            <p:ph type="title"/>
          </p:nvPr>
        </p:nvSpPr>
        <p:spPr>
          <a:xfrm>
            <a:off x="841248" y="685800"/>
            <a:ext cx="10506456" cy="1157005"/>
          </a:xfrm>
        </p:spPr>
        <p:txBody>
          <a:bodyPr anchor="b">
            <a:normAutofit/>
          </a:bodyPr>
          <a:lstStyle/>
          <a:p>
            <a:r>
              <a:rPr lang="en-CA" sz="4100" kern="100" cap="small" dirty="0">
                <a:effectLst/>
                <a:latin typeface="Aptos" panose="020B0004020202020204" pitchFamily="34" charset="0"/>
                <a:ea typeface="Aptos" panose="020B0004020202020204" pitchFamily="34" charset="0"/>
                <a:cs typeface="Times New Roman" panose="02020603050405020304" pitchFamily="18" charset="0"/>
              </a:rPr>
              <a:t>Setting key goals to align the </a:t>
            </a:r>
            <a:r>
              <a:rPr lang="en-CA" sz="4100" kern="100" cap="small" dirty="0">
                <a:latin typeface="Aptos" panose="020B0004020202020204" pitchFamily="34" charset="0"/>
                <a:ea typeface="Aptos" panose="020B0004020202020204" pitchFamily="34" charset="0"/>
                <a:cs typeface="Times New Roman" panose="02020603050405020304" pitchFamily="18" charset="0"/>
              </a:rPr>
              <a:t>t</a:t>
            </a:r>
            <a:r>
              <a:rPr lang="en-CA" sz="4100" kern="100" cap="small" dirty="0">
                <a:effectLst/>
                <a:latin typeface="Aptos" panose="020B0004020202020204" pitchFamily="34" charset="0"/>
                <a:ea typeface="Aptos" panose="020B0004020202020204" pitchFamily="34" charset="0"/>
                <a:cs typeface="Times New Roman" panose="02020603050405020304" pitchFamily="18" charset="0"/>
              </a:rPr>
              <a:t>eam’s efforts</a:t>
            </a:r>
            <a:endParaRPr lang="en-US" sz="4100" cap="small" dirty="0"/>
          </a:p>
        </p:txBody>
      </p:sp>
      <p:sp>
        <p:nvSpPr>
          <p:cNvPr id="31" name="Rectangle 30">
            <a:extLst>
              <a:ext uri="{FF2B5EF4-FFF2-40B4-BE49-F238E27FC236}">
                <a16:creationId xmlns:a16="http://schemas.microsoft.com/office/drawing/2014/main" id="{A7941933-89E2-4D15-A251-E7414602F1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093"/>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2550AB00-240A-05BE-3316-D0D3375453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95805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4" name="TextBox 3">
            <a:extLst>
              <a:ext uri="{FF2B5EF4-FFF2-40B4-BE49-F238E27FC236}">
                <a16:creationId xmlns:a16="http://schemas.microsoft.com/office/drawing/2014/main" id="{4C9E5878-BD07-1B73-7B3F-016279709427}"/>
              </a:ext>
            </a:extLst>
          </p:cNvPr>
          <p:cNvSpPr txBox="1"/>
          <p:nvPr/>
        </p:nvSpPr>
        <p:spPr>
          <a:xfrm>
            <a:off x="795865" y="2489200"/>
            <a:ext cx="834136" cy="923330"/>
          </a:xfrm>
          <a:prstGeom prst="rect">
            <a:avLst/>
          </a:prstGeom>
          <a:noFill/>
        </p:spPr>
        <p:txBody>
          <a:bodyPr wrap="square" rtlCol="0">
            <a:spAutoFit/>
          </a:bodyPr>
          <a:lstStyle/>
          <a:p>
            <a:r>
              <a:rPr lang="en-US" sz="5400" b="1" dirty="0">
                <a:solidFill>
                  <a:schemeClr val="accent1"/>
                </a:solidFill>
              </a:rPr>
              <a:t>1</a:t>
            </a:r>
          </a:p>
        </p:txBody>
      </p:sp>
      <p:sp>
        <p:nvSpPr>
          <p:cNvPr id="5" name="TextBox 4">
            <a:extLst>
              <a:ext uri="{FF2B5EF4-FFF2-40B4-BE49-F238E27FC236}">
                <a16:creationId xmlns:a16="http://schemas.microsoft.com/office/drawing/2014/main" id="{6AC812B7-2693-4293-4902-39AF3F0500B1}"/>
              </a:ext>
            </a:extLst>
          </p:cNvPr>
          <p:cNvSpPr txBox="1"/>
          <p:nvPr/>
        </p:nvSpPr>
        <p:spPr>
          <a:xfrm>
            <a:off x="4690532" y="2489200"/>
            <a:ext cx="834136" cy="923330"/>
          </a:xfrm>
          <a:prstGeom prst="rect">
            <a:avLst/>
          </a:prstGeom>
          <a:noFill/>
        </p:spPr>
        <p:txBody>
          <a:bodyPr wrap="square" rtlCol="0">
            <a:spAutoFit/>
          </a:bodyPr>
          <a:lstStyle/>
          <a:p>
            <a:r>
              <a:rPr lang="en-US" sz="5400" b="1" dirty="0">
                <a:solidFill>
                  <a:schemeClr val="accent1"/>
                </a:solidFill>
              </a:rPr>
              <a:t>2</a:t>
            </a:r>
          </a:p>
        </p:txBody>
      </p:sp>
      <p:sp>
        <p:nvSpPr>
          <p:cNvPr id="6" name="TextBox 5">
            <a:extLst>
              <a:ext uri="{FF2B5EF4-FFF2-40B4-BE49-F238E27FC236}">
                <a16:creationId xmlns:a16="http://schemas.microsoft.com/office/drawing/2014/main" id="{EC04950C-EFA6-7CA7-8724-F0CABDA01862}"/>
              </a:ext>
            </a:extLst>
          </p:cNvPr>
          <p:cNvSpPr txBox="1"/>
          <p:nvPr/>
        </p:nvSpPr>
        <p:spPr>
          <a:xfrm>
            <a:off x="8483598" y="2489200"/>
            <a:ext cx="834136" cy="923330"/>
          </a:xfrm>
          <a:prstGeom prst="rect">
            <a:avLst/>
          </a:prstGeom>
          <a:noFill/>
        </p:spPr>
        <p:txBody>
          <a:bodyPr wrap="square" rtlCol="0">
            <a:spAutoFit/>
          </a:bodyPr>
          <a:lstStyle/>
          <a:p>
            <a:r>
              <a:rPr lang="en-US" sz="5400" b="1" dirty="0">
                <a:solidFill>
                  <a:schemeClr val="accent1"/>
                </a:solidFill>
              </a:rPr>
              <a:t>3</a:t>
            </a:r>
          </a:p>
        </p:txBody>
      </p:sp>
      <p:sp>
        <p:nvSpPr>
          <p:cNvPr id="8" name="TextBox 7">
            <a:extLst>
              <a:ext uri="{FF2B5EF4-FFF2-40B4-BE49-F238E27FC236}">
                <a16:creationId xmlns:a16="http://schemas.microsoft.com/office/drawing/2014/main" id="{BF1D9555-B4BE-8643-8406-82B0D0361D39}"/>
              </a:ext>
            </a:extLst>
          </p:cNvPr>
          <p:cNvSpPr txBox="1"/>
          <p:nvPr/>
        </p:nvSpPr>
        <p:spPr>
          <a:xfrm>
            <a:off x="1212932" y="2645292"/>
            <a:ext cx="3477599" cy="646331"/>
          </a:xfrm>
          <a:prstGeom prst="rect">
            <a:avLst/>
          </a:prstGeom>
          <a:noFill/>
        </p:spPr>
        <p:txBody>
          <a:bodyPr wrap="square">
            <a:spAutoFit/>
          </a:bodyPr>
          <a:lstStyle/>
          <a:p>
            <a:r>
              <a:rPr lang="en-US" sz="1800" b="1" kern="0" dirty="0">
                <a:effectLst/>
                <a:latin typeface="Aptos" panose="020B0004020202020204" pitchFamily="34" charset="0"/>
                <a:ea typeface="Times New Roman" panose="02020603050405020304" pitchFamily="18" charset="0"/>
              </a:rPr>
              <a:t>Understand business objectives</a:t>
            </a:r>
            <a:r>
              <a:rPr lang="en-CA" b="1" dirty="0">
                <a:effectLst/>
                <a:latin typeface="Aptos" panose="020B0004020202020204" pitchFamily="34" charset="0"/>
              </a:rPr>
              <a:t> </a:t>
            </a:r>
            <a:endParaRPr lang="en-US" b="1" dirty="0">
              <a:latin typeface="Aptos" panose="020B0004020202020204" pitchFamily="34" charset="0"/>
            </a:endParaRPr>
          </a:p>
        </p:txBody>
      </p:sp>
      <p:sp>
        <p:nvSpPr>
          <p:cNvPr id="9" name="TextBox 8">
            <a:extLst>
              <a:ext uri="{FF2B5EF4-FFF2-40B4-BE49-F238E27FC236}">
                <a16:creationId xmlns:a16="http://schemas.microsoft.com/office/drawing/2014/main" id="{27DA58AD-F377-F547-A9B6-827308EFD9B4}"/>
              </a:ext>
            </a:extLst>
          </p:cNvPr>
          <p:cNvSpPr txBox="1"/>
          <p:nvPr/>
        </p:nvSpPr>
        <p:spPr>
          <a:xfrm>
            <a:off x="5107601" y="2650494"/>
            <a:ext cx="3375998" cy="646331"/>
          </a:xfrm>
          <a:prstGeom prst="rect">
            <a:avLst/>
          </a:prstGeom>
          <a:noFill/>
        </p:spPr>
        <p:txBody>
          <a:bodyPr wrap="square">
            <a:spAutoFit/>
          </a:bodyPr>
          <a:lstStyle/>
          <a:p>
            <a:r>
              <a:rPr lang="en-US" b="1" kern="0" dirty="0">
                <a:latin typeface="Aptos" panose="020B0004020202020204" pitchFamily="34" charset="0"/>
              </a:rPr>
              <a:t>Assess current data landscape</a:t>
            </a:r>
            <a:r>
              <a:rPr lang="en-CA" b="1" kern="0" dirty="0">
                <a:latin typeface="Aptos" panose="020B0004020202020204" pitchFamily="34" charset="0"/>
              </a:rPr>
              <a:t> </a:t>
            </a:r>
            <a:endParaRPr lang="en-US" b="1" kern="0" dirty="0">
              <a:latin typeface="Aptos" panose="020B0004020202020204" pitchFamily="34" charset="0"/>
            </a:endParaRPr>
          </a:p>
        </p:txBody>
      </p:sp>
      <p:sp>
        <p:nvSpPr>
          <p:cNvPr id="10" name="TextBox 9">
            <a:extLst>
              <a:ext uri="{FF2B5EF4-FFF2-40B4-BE49-F238E27FC236}">
                <a16:creationId xmlns:a16="http://schemas.microsoft.com/office/drawing/2014/main" id="{5521EAEF-12CC-D2D2-40DE-63E40976558F}"/>
              </a:ext>
            </a:extLst>
          </p:cNvPr>
          <p:cNvSpPr txBox="1"/>
          <p:nvPr/>
        </p:nvSpPr>
        <p:spPr>
          <a:xfrm>
            <a:off x="8900666" y="2645292"/>
            <a:ext cx="2918801" cy="646331"/>
          </a:xfrm>
          <a:prstGeom prst="rect">
            <a:avLst/>
          </a:prstGeom>
          <a:noFill/>
        </p:spPr>
        <p:txBody>
          <a:bodyPr wrap="square">
            <a:spAutoFit/>
          </a:bodyPr>
          <a:lstStyle/>
          <a:p>
            <a:r>
              <a:rPr lang="en-US" sz="1800" b="1" kern="0" dirty="0">
                <a:effectLst/>
                <a:latin typeface="Aptos" panose="020B0004020202020204" pitchFamily="34" charset="0"/>
                <a:ea typeface="Times New Roman" panose="02020603050405020304" pitchFamily="18" charset="0"/>
              </a:rPr>
              <a:t>Define key data governance</a:t>
            </a:r>
            <a:r>
              <a:rPr lang="en-US" b="1" kern="0" dirty="0">
                <a:latin typeface="Aptos" panose="020B0004020202020204" pitchFamily="34" charset="0"/>
              </a:rPr>
              <a:t>  objectives</a:t>
            </a:r>
            <a:r>
              <a:rPr lang="en-CA" b="1" dirty="0">
                <a:effectLst/>
                <a:latin typeface="Aptos" panose="020B0004020202020204" pitchFamily="34" charset="0"/>
              </a:rPr>
              <a:t> </a:t>
            </a:r>
            <a:endParaRPr lang="en-US" b="1" dirty="0">
              <a:latin typeface="Aptos" panose="020B0004020202020204" pitchFamily="34" charset="0"/>
            </a:endParaRPr>
          </a:p>
        </p:txBody>
      </p:sp>
      <p:sp>
        <p:nvSpPr>
          <p:cNvPr id="12" name="TextBox 11">
            <a:extLst>
              <a:ext uri="{FF2B5EF4-FFF2-40B4-BE49-F238E27FC236}">
                <a16:creationId xmlns:a16="http://schemas.microsoft.com/office/drawing/2014/main" id="{8617F1CA-B41C-93A3-98B3-ABAA0B3F645A}"/>
              </a:ext>
            </a:extLst>
          </p:cNvPr>
          <p:cNvSpPr txBox="1"/>
          <p:nvPr/>
        </p:nvSpPr>
        <p:spPr>
          <a:xfrm>
            <a:off x="815001" y="3242374"/>
            <a:ext cx="3041396" cy="1323439"/>
          </a:xfrm>
          <a:prstGeom prst="rect">
            <a:avLst/>
          </a:prstGeom>
          <a:noFill/>
        </p:spPr>
        <p:txBody>
          <a:bodyPr wrap="square">
            <a:spAutoFit/>
          </a:bodyPr>
          <a:lstStyle/>
          <a:p>
            <a:pPr marL="742950" lvl="1" indent="-285750">
              <a:buFont typeface="Times New Roman" panose="02020603050405020304" pitchFamily="18" charset="0"/>
              <a:buChar char="•"/>
              <a:tabLst>
                <a:tab pos="914400" algn="l"/>
              </a:tabLst>
            </a:pPr>
            <a:r>
              <a:rPr lang="en-US" sz="1600" dirty="0">
                <a:effectLst/>
                <a:latin typeface="Aptos" panose="020B0004020202020204" pitchFamily="34" charset="0"/>
                <a:ea typeface="Times New Roman" panose="02020603050405020304" pitchFamily="18" charset="0"/>
              </a:rPr>
              <a:t>what are the key business goals? (regulatory, operational efficiency, data driven decision making) </a:t>
            </a:r>
            <a:endParaRPr lang="en-CA" sz="1600" dirty="0">
              <a:effectLst/>
              <a:latin typeface="Aptos" panose="020B0004020202020204" pitchFamily="34" charset="0"/>
              <a:ea typeface="Times New Roman" panose="02020603050405020304" pitchFamily="18" charset="0"/>
            </a:endParaRPr>
          </a:p>
        </p:txBody>
      </p:sp>
      <p:sp>
        <p:nvSpPr>
          <p:cNvPr id="14" name="TextBox 13">
            <a:extLst>
              <a:ext uri="{FF2B5EF4-FFF2-40B4-BE49-F238E27FC236}">
                <a16:creationId xmlns:a16="http://schemas.microsoft.com/office/drawing/2014/main" id="{12F63ADE-61C2-3C09-7DFD-DE3FF80948E7}"/>
              </a:ext>
            </a:extLst>
          </p:cNvPr>
          <p:cNvSpPr txBox="1"/>
          <p:nvPr/>
        </p:nvSpPr>
        <p:spPr>
          <a:xfrm>
            <a:off x="4705262" y="3242373"/>
            <a:ext cx="3477599" cy="1323439"/>
          </a:xfrm>
          <a:prstGeom prst="rect">
            <a:avLst/>
          </a:prstGeom>
          <a:noFill/>
        </p:spPr>
        <p:txBody>
          <a:bodyPr wrap="square">
            <a:spAutoFit/>
          </a:bodyPr>
          <a:lstStyle/>
          <a:p>
            <a:pPr marL="742950" lvl="1" indent="-285750">
              <a:buFont typeface="Times New Roman" panose="02020603050405020304" pitchFamily="18" charset="0"/>
              <a:buChar char="•"/>
              <a:tabLst>
                <a:tab pos="914400" algn="l"/>
              </a:tabLst>
            </a:pPr>
            <a:r>
              <a:rPr lang="en-US" sz="1600" dirty="0">
                <a:effectLst/>
                <a:latin typeface="Aptos" panose="020B0004020202020204" pitchFamily="34" charset="0"/>
                <a:ea typeface="Times New Roman" panose="02020603050405020304" pitchFamily="18" charset="0"/>
              </a:rPr>
              <a:t>evaluate existing data quality, security and management practices</a:t>
            </a:r>
            <a:endParaRPr lang="en-CA" sz="1600" dirty="0">
              <a:effectLst/>
              <a:latin typeface="Aptos" panose="020B0004020202020204" pitchFamily="34" charset="0"/>
              <a:ea typeface="Times New Roman" panose="02020603050405020304" pitchFamily="18" charset="0"/>
            </a:endParaRPr>
          </a:p>
          <a:p>
            <a:pPr marL="742950" lvl="1" indent="-285750">
              <a:buFont typeface="Times New Roman" panose="02020603050405020304" pitchFamily="18" charset="0"/>
              <a:buChar char="•"/>
              <a:tabLst>
                <a:tab pos="914400" algn="l"/>
              </a:tabLst>
            </a:pPr>
            <a:r>
              <a:rPr lang="en-US" sz="1600" dirty="0">
                <a:effectLst/>
                <a:latin typeface="Aptos" panose="020B0004020202020204" pitchFamily="34" charset="0"/>
                <a:ea typeface="Times New Roman" panose="02020603050405020304" pitchFamily="18" charset="0"/>
              </a:rPr>
              <a:t>identify gaps, risks, and inefficiencies </a:t>
            </a:r>
            <a:endParaRPr lang="en-CA" sz="1600" dirty="0">
              <a:effectLst/>
              <a:latin typeface="Aptos" panose="020B0004020202020204" pitchFamily="34" charset="0"/>
              <a:ea typeface="Times New Roman" panose="02020603050405020304" pitchFamily="18" charset="0"/>
            </a:endParaRPr>
          </a:p>
        </p:txBody>
      </p:sp>
      <p:sp>
        <p:nvSpPr>
          <p:cNvPr id="15" name="TextBox 14">
            <a:extLst>
              <a:ext uri="{FF2B5EF4-FFF2-40B4-BE49-F238E27FC236}">
                <a16:creationId xmlns:a16="http://schemas.microsoft.com/office/drawing/2014/main" id="{D2397614-9F07-3533-AEEA-1A240C4A56E2}"/>
              </a:ext>
            </a:extLst>
          </p:cNvPr>
          <p:cNvSpPr txBox="1"/>
          <p:nvPr/>
        </p:nvSpPr>
        <p:spPr>
          <a:xfrm>
            <a:off x="8468867" y="3230068"/>
            <a:ext cx="3215133" cy="830997"/>
          </a:xfrm>
          <a:prstGeom prst="rect">
            <a:avLst/>
          </a:prstGeom>
          <a:noFill/>
        </p:spPr>
        <p:txBody>
          <a:bodyPr wrap="square" rtlCol="0">
            <a:spAutoFit/>
          </a:bodyPr>
          <a:lstStyle/>
          <a:p>
            <a:pPr marL="742950" lvl="1" indent="-285750">
              <a:buFont typeface="Times New Roman" panose="02020603050405020304" pitchFamily="18" charset="0"/>
              <a:buChar char="•"/>
              <a:tabLst>
                <a:tab pos="914400" algn="l"/>
              </a:tabLst>
            </a:pPr>
            <a:r>
              <a:rPr lang="en-US" sz="1600" dirty="0">
                <a:effectLst/>
                <a:latin typeface="Aptos" panose="020B0004020202020204" pitchFamily="34" charset="0"/>
                <a:ea typeface="Times New Roman" panose="02020603050405020304" pitchFamily="18" charset="0"/>
              </a:rPr>
              <a:t>establish clear measurable goals aligned with business priorities. </a:t>
            </a:r>
            <a:endParaRPr lang="en-CA" sz="1600" dirty="0">
              <a:effectLst/>
              <a:latin typeface="Aptos" panose="020B0004020202020204" pitchFamily="34" charset="0"/>
              <a:ea typeface="Times New Roman" panose="02020603050405020304" pitchFamily="18" charset="0"/>
            </a:endParaRPr>
          </a:p>
        </p:txBody>
      </p:sp>
    </p:spTree>
    <p:extLst>
      <p:ext uri="{BB962C8B-B14F-4D97-AF65-F5344CB8AC3E}">
        <p14:creationId xmlns:p14="http://schemas.microsoft.com/office/powerpoint/2010/main" val="139201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F019DCE-0A2D-292C-825E-C3A3EA2BBFE8}"/>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EADF2352-31C7-AE9C-6F08-EACF89140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BE562E-7D79-FCE1-E5E1-6074EFFB72FF}"/>
              </a:ext>
            </a:extLst>
          </p:cNvPr>
          <p:cNvSpPr>
            <a:spLocks noGrp="1"/>
          </p:cNvSpPr>
          <p:nvPr>
            <p:ph type="title"/>
          </p:nvPr>
        </p:nvSpPr>
        <p:spPr>
          <a:xfrm>
            <a:off x="841248" y="685800"/>
            <a:ext cx="10506456" cy="1157005"/>
          </a:xfrm>
        </p:spPr>
        <p:txBody>
          <a:bodyPr anchor="b">
            <a:normAutofit/>
          </a:bodyPr>
          <a:lstStyle/>
          <a:p>
            <a:r>
              <a:rPr lang="en-CA" sz="4100" kern="100" cap="small" dirty="0">
                <a:effectLst/>
                <a:latin typeface="Aptos" panose="020B0004020202020204" pitchFamily="34" charset="0"/>
                <a:ea typeface="Aptos" panose="020B0004020202020204" pitchFamily="34" charset="0"/>
                <a:cs typeface="Times New Roman" panose="02020603050405020304" pitchFamily="18" charset="0"/>
              </a:rPr>
              <a:t>Setting key goals to align the </a:t>
            </a:r>
            <a:r>
              <a:rPr lang="en-CA" sz="4100" kern="100" cap="small" dirty="0">
                <a:latin typeface="Aptos" panose="020B0004020202020204" pitchFamily="34" charset="0"/>
                <a:ea typeface="Aptos" panose="020B0004020202020204" pitchFamily="34" charset="0"/>
                <a:cs typeface="Times New Roman" panose="02020603050405020304" pitchFamily="18" charset="0"/>
              </a:rPr>
              <a:t>t</a:t>
            </a:r>
            <a:r>
              <a:rPr lang="en-CA" sz="4100" kern="100" cap="small" dirty="0">
                <a:effectLst/>
                <a:latin typeface="Aptos" panose="020B0004020202020204" pitchFamily="34" charset="0"/>
                <a:ea typeface="Aptos" panose="020B0004020202020204" pitchFamily="34" charset="0"/>
                <a:cs typeface="Times New Roman" panose="02020603050405020304" pitchFamily="18" charset="0"/>
              </a:rPr>
              <a:t>eam’s efforts</a:t>
            </a:r>
            <a:endParaRPr lang="en-US" sz="4100" cap="small" dirty="0"/>
          </a:p>
        </p:txBody>
      </p:sp>
      <p:sp>
        <p:nvSpPr>
          <p:cNvPr id="31" name="Rectangle 30">
            <a:extLst>
              <a:ext uri="{FF2B5EF4-FFF2-40B4-BE49-F238E27FC236}">
                <a16:creationId xmlns:a16="http://schemas.microsoft.com/office/drawing/2014/main" id="{1C344C8A-0D7F-EC71-40B9-47D38DF0B2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093"/>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9C68CDF5-FE1E-4ABE-A78D-09BCC7835E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95805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pic>
        <p:nvPicPr>
          <p:cNvPr id="8" name="Picture 7">
            <a:extLst>
              <a:ext uri="{FF2B5EF4-FFF2-40B4-BE49-F238E27FC236}">
                <a16:creationId xmlns:a16="http://schemas.microsoft.com/office/drawing/2014/main" id="{747E9C12-A579-C3C7-87D4-DF061F461F2D}"/>
              </a:ext>
            </a:extLst>
          </p:cNvPr>
          <p:cNvPicPr>
            <a:picLocks noChangeAspect="1"/>
          </p:cNvPicPr>
          <p:nvPr/>
        </p:nvPicPr>
        <p:blipFill>
          <a:blip r:embed="rId3">
            <a:duotone>
              <a:schemeClr val="accent1">
                <a:shade val="45000"/>
                <a:satMod val="135000"/>
              </a:schemeClr>
              <a:prstClr val="white"/>
            </a:duotone>
          </a:blip>
          <a:stretch>
            <a:fillRect/>
          </a:stretch>
        </p:blipFill>
        <p:spPr>
          <a:xfrm>
            <a:off x="4344959" y="2702700"/>
            <a:ext cx="1072896" cy="1072896"/>
          </a:xfrm>
          <a:prstGeom prst="rect">
            <a:avLst/>
          </a:prstGeom>
        </p:spPr>
      </p:pic>
      <p:pic>
        <p:nvPicPr>
          <p:cNvPr id="12" name="Picture 11">
            <a:extLst>
              <a:ext uri="{FF2B5EF4-FFF2-40B4-BE49-F238E27FC236}">
                <a16:creationId xmlns:a16="http://schemas.microsoft.com/office/drawing/2014/main" id="{831AEF31-D2C5-0955-FF0B-19A4B2ACF508}"/>
              </a:ext>
            </a:extLst>
          </p:cNvPr>
          <p:cNvPicPr>
            <a:picLocks noChangeAspect="1"/>
          </p:cNvPicPr>
          <p:nvPr/>
        </p:nvPicPr>
        <p:blipFill>
          <a:blip r:embed="rId4">
            <a:duotone>
              <a:schemeClr val="accent1">
                <a:shade val="45000"/>
                <a:satMod val="135000"/>
              </a:schemeClr>
              <a:prstClr val="white"/>
            </a:duotone>
          </a:blip>
          <a:stretch>
            <a:fillRect/>
          </a:stretch>
        </p:blipFill>
        <p:spPr>
          <a:xfrm>
            <a:off x="6922045" y="2702700"/>
            <a:ext cx="1072896" cy="1072896"/>
          </a:xfrm>
          <a:prstGeom prst="rect">
            <a:avLst/>
          </a:prstGeom>
        </p:spPr>
      </p:pic>
      <p:pic>
        <p:nvPicPr>
          <p:cNvPr id="20" name="Graphic 19" descr="Bar graph with upward trend outline">
            <a:extLst>
              <a:ext uri="{FF2B5EF4-FFF2-40B4-BE49-F238E27FC236}">
                <a16:creationId xmlns:a16="http://schemas.microsoft.com/office/drawing/2014/main" id="{02A5972B-8BDD-C92C-A475-7462994D91E8}"/>
              </a:ext>
            </a:extLst>
          </p:cNvPr>
          <p:cNvPicPr>
            <a:picLocks noChangeAspect="1"/>
          </p:cNvPicPr>
          <p:nvPr/>
        </p:nvPicPr>
        <p:blipFill>
          <a:blip r:embed="rId5">
            <a:duotone>
              <a:schemeClr val="accent1">
                <a:shade val="45000"/>
                <a:satMod val="135000"/>
              </a:schemeClr>
              <a:prstClr val="white"/>
            </a:duotone>
            <a:extLst>
              <a:ext uri="{96DAC541-7B7A-43D3-8B79-37D633B846F1}">
                <asvg:svgBlip xmlns:asvg="http://schemas.microsoft.com/office/drawing/2016/SVG/main" r:embed="rId6"/>
              </a:ext>
            </a:extLst>
          </a:blip>
          <a:stretch>
            <a:fillRect/>
          </a:stretch>
        </p:blipFill>
        <p:spPr>
          <a:xfrm>
            <a:off x="1721683" y="2702700"/>
            <a:ext cx="1069200" cy="1069200"/>
          </a:xfrm>
          <a:prstGeom prst="rect">
            <a:avLst/>
          </a:prstGeom>
        </p:spPr>
      </p:pic>
      <p:sp>
        <p:nvSpPr>
          <p:cNvPr id="22" name="TextBox 21">
            <a:extLst>
              <a:ext uri="{FF2B5EF4-FFF2-40B4-BE49-F238E27FC236}">
                <a16:creationId xmlns:a16="http://schemas.microsoft.com/office/drawing/2014/main" id="{4238B5F6-D545-A5B5-98D6-22D301DBBD01}"/>
              </a:ext>
            </a:extLst>
          </p:cNvPr>
          <p:cNvSpPr txBox="1"/>
          <p:nvPr/>
        </p:nvSpPr>
        <p:spPr>
          <a:xfrm>
            <a:off x="1162305" y="3802214"/>
            <a:ext cx="2236215" cy="923330"/>
          </a:xfrm>
          <a:prstGeom prst="rect">
            <a:avLst/>
          </a:prstGeom>
          <a:noFill/>
        </p:spPr>
        <p:txBody>
          <a:bodyPr wrap="square">
            <a:spAutoFit/>
          </a:bodyPr>
          <a:lstStyle/>
          <a:p>
            <a:pPr algn="ctr"/>
            <a:r>
              <a:rPr lang="en-CA" dirty="0"/>
              <a:t>Prioritize data with most </a:t>
            </a:r>
            <a:r>
              <a:rPr lang="en-CA" b="1" dirty="0"/>
              <a:t>business outcomes </a:t>
            </a:r>
            <a:endParaRPr lang="en-US" dirty="0"/>
          </a:p>
        </p:txBody>
      </p:sp>
      <p:sp>
        <p:nvSpPr>
          <p:cNvPr id="25" name="TextBox 24">
            <a:extLst>
              <a:ext uri="{FF2B5EF4-FFF2-40B4-BE49-F238E27FC236}">
                <a16:creationId xmlns:a16="http://schemas.microsoft.com/office/drawing/2014/main" id="{ED5172AC-3449-C1D1-5F87-E353035DB210}"/>
              </a:ext>
            </a:extLst>
          </p:cNvPr>
          <p:cNvSpPr txBox="1"/>
          <p:nvPr/>
        </p:nvSpPr>
        <p:spPr>
          <a:xfrm>
            <a:off x="3820739" y="3822311"/>
            <a:ext cx="2121337" cy="1754326"/>
          </a:xfrm>
          <a:prstGeom prst="rect">
            <a:avLst/>
          </a:prstGeom>
          <a:noFill/>
        </p:spPr>
        <p:txBody>
          <a:bodyPr wrap="square">
            <a:spAutoFit/>
          </a:bodyPr>
          <a:lstStyle/>
          <a:p>
            <a:pPr marL="0" lvl="1" algn="ctr">
              <a:lnSpc>
                <a:spcPct val="100000"/>
              </a:lnSpc>
            </a:pPr>
            <a:r>
              <a:rPr lang="en-CA" dirty="0"/>
              <a:t>Enable processes to deliver </a:t>
            </a:r>
            <a:r>
              <a:rPr lang="en-CA" b="1" dirty="0"/>
              <a:t>high quality data, </a:t>
            </a:r>
            <a:r>
              <a:rPr lang="en-CA" dirty="0"/>
              <a:t>and controls to protect and </a:t>
            </a:r>
            <a:r>
              <a:rPr lang="en-CA" b="1" dirty="0"/>
              <a:t>responsibly use data</a:t>
            </a:r>
          </a:p>
        </p:txBody>
      </p:sp>
      <p:sp>
        <p:nvSpPr>
          <p:cNvPr id="26" name="TextBox 25">
            <a:extLst>
              <a:ext uri="{FF2B5EF4-FFF2-40B4-BE49-F238E27FC236}">
                <a16:creationId xmlns:a16="http://schemas.microsoft.com/office/drawing/2014/main" id="{0AC9FE01-0A43-E746-6E35-260D9D4FD24A}"/>
              </a:ext>
            </a:extLst>
          </p:cNvPr>
          <p:cNvSpPr txBox="1"/>
          <p:nvPr/>
        </p:nvSpPr>
        <p:spPr>
          <a:xfrm>
            <a:off x="6397825" y="3798827"/>
            <a:ext cx="2121337" cy="1200329"/>
          </a:xfrm>
          <a:prstGeom prst="rect">
            <a:avLst/>
          </a:prstGeom>
          <a:noFill/>
        </p:spPr>
        <p:txBody>
          <a:bodyPr wrap="square">
            <a:spAutoFit/>
          </a:bodyPr>
          <a:lstStyle/>
          <a:p>
            <a:pPr marL="0" lvl="1" algn="ctr">
              <a:lnSpc>
                <a:spcPct val="100000"/>
              </a:lnSpc>
            </a:pPr>
            <a:r>
              <a:rPr lang="en-CA" dirty="0"/>
              <a:t>Promote </a:t>
            </a:r>
            <a:r>
              <a:rPr lang="en-CA" b="1" dirty="0"/>
              <a:t>clear understanding </a:t>
            </a:r>
            <a:r>
              <a:rPr lang="en-CA" dirty="0"/>
              <a:t>of data and ease of use </a:t>
            </a:r>
          </a:p>
        </p:txBody>
      </p:sp>
      <p:sp>
        <p:nvSpPr>
          <p:cNvPr id="27" name="TextBox 26">
            <a:extLst>
              <a:ext uri="{FF2B5EF4-FFF2-40B4-BE49-F238E27FC236}">
                <a16:creationId xmlns:a16="http://schemas.microsoft.com/office/drawing/2014/main" id="{BD917EE5-7A2B-E923-9E2F-9C4C65A11EDF}"/>
              </a:ext>
            </a:extLst>
          </p:cNvPr>
          <p:cNvSpPr txBox="1"/>
          <p:nvPr/>
        </p:nvSpPr>
        <p:spPr>
          <a:xfrm>
            <a:off x="9057781" y="3823455"/>
            <a:ext cx="2121337" cy="1477328"/>
          </a:xfrm>
          <a:prstGeom prst="rect">
            <a:avLst/>
          </a:prstGeom>
          <a:noFill/>
        </p:spPr>
        <p:txBody>
          <a:bodyPr wrap="square">
            <a:spAutoFit/>
          </a:bodyPr>
          <a:lstStyle/>
          <a:p>
            <a:pPr marL="0" lvl="1" algn="ctr">
              <a:lnSpc>
                <a:spcPct val="100000"/>
              </a:lnSpc>
            </a:pPr>
            <a:r>
              <a:rPr lang="en-CA" dirty="0"/>
              <a:t> Enable </a:t>
            </a:r>
            <a:r>
              <a:rPr lang="en-CA" b="1" dirty="0"/>
              <a:t>business involvement </a:t>
            </a:r>
            <a:r>
              <a:rPr lang="en-CA" dirty="0"/>
              <a:t>and leadership in data decision making and oversight</a:t>
            </a:r>
            <a:endParaRPr lang="en-CA" b="1" dirty="0"/>
          </a:p>
        </p:txBody>
      </p:sp>
      <p:pic>
        <p:nvPicPr>
          <p:cNvPr id="4" name="Graphic 3" descr="User outline">
            <a:extLst>
              <a:ext uri="{FF2B5EF4-FFF2-40B4-BE49-F238E27FC236}">
                <a16:creationId xmlns:a16="http://schemas.microsoft.com/office/drawing/2014/main" id="{3B8854C6-6283-4354-FADA-A094D38D0C5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560449" y="2679300"/>
            <a:ext cx="1116000" cy="1116000"/>
          </a:xfrm>
          <a:prstGeom prst="rect">
            <a:avLst/>
          </a:prstGeom>
        </p:spPr>
      </p:pic>
    </p:spTree>
    <p:extLst>
      <p:ext uri="{BB962C8B-B14F-4D97-AF65-F5344CB8AC3E}">
        <p14:creationId xmlns:p14="http://schemas.microsoft.com/office/powerpoint/2010/main" val="3250260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61B63-BB40-8088-A296-04BC2F0A3F54}"/>
              </a:ext>
            </a:extLst>
          </p:cNvPr>
          <p:cNvSpPr>
            <a:spLocks noGrp="1"/>
          </p:cNvSpPr>
          <p:nvPr>
            <p:ph type="title"/>
          </p:nvPr>
        </p:nvSpPr>
        <p:spPr>
          <a:xfrm>
            <a:off x="839788" y="457200"/>
            <a:ext cx="3932237" cy="4178300"/>
          </a:xfrm>
        </p:spPr>
        <p:txBody>
          <a:bodyPr anchor="t">
            <a:normAutofit/>
          </a:bodyPr>
          <a:lstStyle/>
          <a:p>
            <a:r>
              <a:rPr lang="en-CA" sz="5400" kern="100" cap="small" dirty="0">
                <a:effectLst/>
                <a:latin typeface="Aptos" panose="020B0004020202020204" pitchFamily="34" charset="0"/>
                <a:ea typeface="Aptos" panose="020B0004020202020204" pitchFamily="34" charset="0"/>
                <a:cs typeface="Times New Roman" panose="02020603050405020304" pitchFamily="18" charset="0"/>
              </a:rPr>
              <a:t>comply with data privacy and security regulations</a:t>
            </a:r>
            <a:endParaRPr lang="en-US" sz="5400" dirty="0"/>
          </a:p>
        </p:txBody>
      </p:sp>
      <p:sp>
        <p:nvSpPr>
          <p:cNvPr id="4" name="Text Placeholder 3">
            <a:extLst>
              <a:ext uri="{FF2B5EF4-FFF2-40B4-BE49-F238E27FC236}">
                <a16:creationId xmlns:a16="http://schemas.microsoft.com/office/drawing/2014/main" id="{3DF28AD4-9960-4874-14FA-14B3FB93AA75}"/>
              </a:ext>
            </a:extLst>
          </p:cNvPr>
          <p:cNvSpPr>
            <a:spLocks noGrp="1"/>
          </p:cNvSpPr>
          <p:nvPr>
            <p:ph type="body" sz="half" idx="2"/>
          </p:nvPr>
        </p:nvSpPr>
        <p:spPr>
          <a:xfrm>
            <a:off x="839788" y="5245100"/>
            <a:ext cx="3932237" cy="623888"/>
          </a:xfrm>
        </p:spPr>
        <p:txBody>
          <a:bodyPr>
            <a:normAutofit fontScale="92500" lnSpcReduction="20000"/>
          </a:bodyPr>
          <a:lstStyle/>
          <a:p>
            <a:r>
              <a:rPr lang="en-US" dirty="0"/>
              <a:t>Regulatory measures reduce reputational risk, legal fines and build trust with clients and stakeholders </a:t>
            </a:r>
          </a:p>
          <a:p>
            <a:endParaRPr lang="en-US" dirty="0"/>
          </a:p>
        </p:txBody>
      </p:sp>
      <p:cxnSp>
        <p:nvCxnSpPr>
          <p:cNvPr id="6" name="Straight Connector 5">
            <a:extLst>
              <a:ext uri="{FF2B5EF4-FFF2-40B4-BE49-F238E27FC236}">
                <a16:creationId xmlns:a16="http://schemas.microsoft.com/office/drawing/2014/main" id="{16247420-3B82-4761-D35E-38C08B6BA610}"/>
              </a:ext>
            </a:extLst>
          </p:cNvPr>
          <p:cNvCxnSpPr/>
          <p:nvPr/>
        </p:nvCxnSpPr>
        <p:spPr>
          <a:xfrm>
            <a:off x="4864100" y="558800"/>
            <a:ext cx="0" cy="2755900"/>
          </a:xfrm>
          <a:prstGeom prst="line">
            <a:avLst/>
          </a:prstGeom>
          <a:ln w="76200">
            <a:solidFill>
              <a:schemeClr val="accent2"/>
            </a:solidFill>
          </a:ln>
        </p:spPr>
        <p:style>
          <a:lnRef idx="2">
            <a:schemeClr val="accent1"/>
          </a:lnRef>
          <a:fillRef idx="0">
            <a:schemeClr val="accent1"/>
          </a:fillRef>
          <a:effectRef idx="1">
            <a:schemeClr val="accent1"/>
          </a:effectRef>
          <a:fontRef idx="minor">
            <a:schemeClr val="tx1"/>
          </a:fontRef>
        </p:style>
      </p:cxnSp>
      <p:sp>
        <p:nvSpPr>
          <p:cNvPr id="7" name="Rectangle 6">
            <a:extLst>
              <a:ext uri="{FF2B5EF4-FFF2-40B4-BE49-F238E27FC236}">
                <a16:creationId xmlns:a16="http://schemas.microsoft.com/office/drawing/2014/main" id="{C5307CFD-BB5A-6AF8-1B53-0D4C5DD0FA16}"/>
              </a:ext>
            </a:extLst>
          </p:cNvPr>
          <p:cNvSpPr/>
          <p:nvPr/>
        </p:nvSpPr>
        <p:spPr>
          <a:xfrm>
            <a:off x="5651500" y="685800"/>
            <a:ext cx="5486400" cy="1689100"/>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dirty="0"/>
              <a:t>	</a:t>
            </a:r>
          </a:p>
          <a:p>
            <a:r>
              <a:rPr lang="en-US" dirty="0">
                <a:solidFill>
                  <a:schemeClr val="tx1"/>
                </a:solidFill>
              </a:rPr>
              <a:t>	</a:t>
            </a:r>
            <a:r>
              <a:rPr lang="en-US" b="1" dirty="0">
                <a:solidFill>
                  <a:schemeClr val="tx1"/>
                </a:solidFill>
              </a:rPr>
              <a:t>Understand applicable regulations </a:t>
            </a:r>
            <a:r>
              <a:rPr lang="en-US" dirty="0">
                <a:solidFill>
                  <a:schemeClr val="tx1"/>
                </a:solidFill>
              </a:rPr>
              <a:t>-</a:t>
            </a:r>
          </a:p>
          <a:p>
            <a:r>
              <a:rPr lang="en-US" dirty="0">
                <a:solidFill>
                  <a:schemeClr val="tx1"/>
                </a:solidFill>
              </a:rPr>
              <a:t>	Identify relevant laws and standards based 	on industry and location, and what specific 	requirements apply to the organization.</a:t>
            </a:r>
          </a:p>
          <a:p>
            <a:pPr algn="ctr"/>
            <a:endParaRPr lang="en-US" dirty="0">
              <a:solidFill>
                <a:schemeClr val="tx1"/>
              </a:solidFill>
            </a:endParaRPr>
          </a:p>
          <a:p>
            <a:pPr algn="ctr"/>
            <a:endParaRPr lang="en-US" dirty="0"/>
          </a:p>
        </p:txBody>
      </p:sp>
      <p:sp>
        <p:nvSpPr>
          <p:cNvPr id="9" name="Rectangle 8">
            <a:extLst>
              <a:ext uri="{FF2B5EF4-FFF2-40B4-BE49-F238E27FC236}">
                <a16:creationId xmlns:a16="http://schemas.microsoft.com/office/drawing/2014/main" id="{885E7455-9678-D31E-13C9-99B8D72D9EAC}"/>
              </a:ext>
            </a:extLst>
          </p:cNvPr>
          <p:cNvSpPr/>
          <p:nvPr/>
        </p:nvSpPr>
        <p:spPr>
          <a:xfrm>
            <a:off x="5651499" y="2470150"/>
            <a:ext cx="5486399" cy="16891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	</a:t>
            </a:r>
            <a:r>
              <a:rPr lang="en-US" b="1" dirty="0">
                <a:solidFill>
                  <a:schemeClr val="tx1"/>
                </a:solidFill>
              </a:rPr>
              <a:t>Conduct a data inventory/risk assessment</a:t>
            </a:r>
          </a:p>
          <a:p>
            <a:r>
              <a:rPr lang="en-US" dirty="0">
                <a:solidFill>
                  <a:schemeClr val="tx1"/>
                </a:solidFill>
              </a:rPr>
              <a:t>	What data is collected, stored, processed 	and shared, what vulnerabilities, 	potential threats and compliance gaps 	exist</a:t>
            </a:r>
          </a:p>
        </p:txBody>
      </p:sp>
      <p:sp>
        <p:nvSpPr>
          <p:cNvPr id="10" name="Rectangle 9">
            <a:extLst>
              <a:ext uri="{FF2B5EF4-FFF2-40B4-BE49-F238E27FC236}">
                <a16:creationId xmlns:a16="http://schemas.microsoft.com/office/drawing/2014/main" id="{D6645DDA-4516-EEDC-8B9A-6C5F2091AF83}"/>
              </a:ext>
            </a:extLst>
          </p:cNvPr>
          <p:cNvSpPr/>
          <p:nvPr/>
        </p:nvSpPr>
        <p:spPr>
          <a:xfrm>
            <a:off x="5651500" y="4254500"/>
            <a:ext cx="5486398" cy="16891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	</a:t>
            </a:r>
            <a:r>
              <a:rPr lang="en-US" b="1" dirty="0">
                <a:solidFill>
                  <a:schemeClr val="tx1"/>
                </a:solidFill>
              </a:rPr>
              <a:t>Define policies and controls</a:t>
            </a:r>
          </a:p>
          <a:p>
            <a:r>
              <a:rPr lang="en-US" dirty="0"/>
              <a:t>	</a:t>
            </a:r>
            <a:r>
              <a:rPr lang="en-US" dirty="0">
                <a:solidFill>
                  <a:schemeClr val="tx1"/>
                </a:solidFill>
              </a:rPr>
              <a:t>what requirements must be met, and 	associated controls should be implemented 	to prevent issues to happen, what 	monitoring strategies will be in place </a:t>
            </a:r>
          </a:p>
        </p:txBody>
      </p:sp>
      <p:sp>
        <p:nvSpPr>
          <p:cNvPr id="11" name="TextBox 10">
            <a:extLst>
              <a:ext uri="{FF2B5EF4-FFF2-40B4-BE49-F238E27FC236}">
                <a16:creationId xmlns:a16="http://schemas.microsoft.com/office/drawing/2014/main" id="{4E360F47-E23B-167F-559B-43601626E60F}"/>
              </a:ext>
            </a:extLst>
          </p:cNvPr>
          <p:cNvSpPr txBox="1"/>
          <p:nvPr/>
        </p:nvSpPr>
        <p:spPr>
          <a:xfrm>
            <a:off x="5765800" y="1245284"/>
            <a:ext cx="711200" cy="646331"/>
          </a:xfrm>
          <a:prstGeom prst="rect">
            <a:avLst/>
          </a:prstGeom>
          <a:noFill/>
        </p:spPr>
        <p:txBody>
          <a:bodyPr wrap="square" rtlCol="0">
            <a:spAutoFit/>
          </a:bodyPr>
          <a:lstStyle/>
          <a:p>
            <a:r>
              <a:rPr lang="en-US" sz="3600" dirty="0"/>
              <a:t>01</a:t>
            </a:r>
          </a:p>
        </p:txBody>
      </p:sp>
      <p:sp>
        <p:nvSpPr>
          <p:cNvPr id="12" name="TextBox 11">
            <a:extLst>
              <a:ext uri="{FF2B5EF4-FFF2-40B4-BE49-F238E27FC236}">
                <a16:creationId xmlns:a16="http://schemas.microsoft.com/office/drawing/2014/main" id="{E8AB0BD6-9B96-0394-B411-04EF6DC4C986}"/>
              </a:ext>
            </a:extLst>
          </p:cNvPr>
          <p:cNvSpPr txBox="1"/>
          <p:nvPr/>
        </p:nvSpPr>
        <p:spPr>
          <a:xfrm>
            <a:off x="5905500" y="2946399"/>
            <a:ext cx="711200" cy="646331"/>
          </a:xfrm>
          <a:prstGeom prst="rect">
            <a:avLst/>
          </a:prstGeom>
          <a:noFill/>
        </p:spPr>
        <p:txBody>
          <a:bodyPr wrap="square" rtlCol="0">
            <a:spAutoFit/>
          </a:bodyPr>
          <a:lstStyle/>
          <a:p>
            <a:r>
              <a:rPr lang="en-US" sz="3600" dirty="0"/>
              <a:t>02</a:t>
            </a:r>
          </a:p>
        </p:txBody>
      </p:sp>
      <p:sp>
        <p:nvSpPr>
          <p:cNvPr id="13" name="TextBox 12">
            <a:extLst>
              <a:ext uri="{FF2B5EF4-FFF2-40B4-BE49-F238E27FC236}">
                <a16:creationId xmlns:a16="http://schemas.microsoft.com/office/drawing/2014/main" id="{DBD2B0FB-944C-2947-A9C3-55B8F4FB3B86}"/>
              </a:ext>
            </a:extLst>
          </p:cNvPr>
          <p:cNvSpPr txBox="1"/>
          <p:nvPr/>
        </p:nvSpPr>
        <p:spPr>
          <a:xfrm>
            <a:off x="5905500" y="4775884"/>
            <a:ext cx="711200" cy="646331"/>
          </a:xfrm>
          <a:prstGeom prst="rect">
            <a:avLst/>
          </a:prstGeom>
          <a:noFill/>
        </p:spPr>
        <p:txBody>
          <a:bodyPr wrap="square" rtlCol="0">
            <a:spAutoFit/>
          </a:bodyPr>
          <a:lstStyle/>
          <a:p>
            <a:r>
              <a:rPr lang="en-US" sz="3600" dirty="0"/>
              <a:t>03</a:t>
            </a:r>
          </a:p>
        </p:txBody>
      </p:sp>
    </p:spTree>
    <p:extLst>
      <p:ext uri="{BB962C8B-B14F-4D97-AF65-F5344CB8AC3E}">
        <p14:creationId xmlns:p14="http://schemas.microsoft.com/office/powerpoint/2010/main" val="3368205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4C0DE11-ED33-F71D-6582-455C33BD1621}"/>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D28BA46-2244-3C93-5150-B73CEBBF7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157A2B-3D70-1A66-163E-4434EC9C8885}"/>
              </a:ext>
            </a:extLst>
          </p:cNvPr>
          <p:cNvSpPr>
            <a:spLocks noGrp="1"/>
          </p:cNvSpPr>
          <p:nvPr>
            <p:ph type="title"/>
          </p:nvPr>
        </p:nvSpPr>
        <p:spPr>
          <a:xfrm>
            <a:off x="841248" y="685800"/>
            <a:ext cx="10506456" cy="1157005"/>
          </a:xfrm>
        </p:spPr>
        <p:txBody>
          <a:bodyPr anchor="b">
            <a:normAutofit/>
          </a:bodyPr>
          <a:lstStyle/>
          <a:p>
            <a:r>
              <a:rPr lang="en-CA" sz="3400" kern="100" cap="small" dirty="0">
                <a:effectLst/>
                <a:latin typeface="Aptos" panose="020B0004020202020204" pitchFamily="34" charset="0"/>
                <a:ea typeface="Aptos" panose="020B0004020202020204" pitchFamily="34" charset="0"/>
                <a:cs typeface="Times New Roman" panose="02020603050405020304" pitchFamily="18" charset="0"/>
              </a:rPr>
              <a:t>Create a framework (policies, procedures, standards) </a:t>
            </a:r>
            <a:endParaRPr lang="en-US" sz="3400" cap="small" dirty="0"/>
          </a:p>
        </p:txBody>
      </p:sp>
      <p:sp>
        <p:nvSpPr>
          <p:cNvPr id="16" name="Rectangle 15">
            <a:extLst>
              <a:ext uri="{FF2B5EF4-FFF2-40B4-BE49-F238E27FC236}">
                <a16:creationId xmlns:a16="http://schemas.microsoft.com/office/drawing/2014/main" id="{ACEA1225-F160-8A6E-B2AA-4C0739D9A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093"/>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04DA6D58-EA98-DD14-2523-C2C95B367C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95805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36" name="TextBox 35">
            <a:extLst>
              <a:ext uri="{FF2B5EF4-FFF2-40B4-BE49-F238E27FC236}">
                <a16:creationId xmlns:a16="http://schemas.microsoft.com/office/drawing/2014/main" id="{3DB08758-A40C-EE92-ACEB-049E257FDEBD}"/>
              </a:ext>
            </a:extLst>
          </p:cNvPr>
          <p:cNvSpPr txBox="1"/>
          <p:nvPr/>
        </p:nvSpPr>
        <p:spPr>
          <a:xfrm>
            <a:off x="828667" y="1970085"/>
            <a:ext cx="10519037" cy="369332"/>
          </a:xfrm>
          <a:prstGeom prst="rect">
            <a:avLst/>
          </a:prstGeom>
          <a:noFill/>
        </p:spPr>
        <p:txBody>
          <a:bodyPr wrap="square" rtlCol="0">
            <a:spAutoFit/>
          </a:bodyPr>
          <a:lstStyle/>
          <a:p>
            <a:r>
              <a:rPr lang="en-US" dirty="0"/>
              <a:t>A structured framework creates accountability, transparency and allows for scalability</a:t>
            </a:r>
          </a:p>
        </p:txBody>
      </p:sp>
      <p:graphicFrame>
        <p:nvGraphicFramePr>
          <p:cNvPr id="3" name="Diagram 2">
            <a:extLst>
              <a:ext uri="{FF2B5EF4-FFF2-40B4-BE49-F238E27FC236}">
                <a16:creationId xmlns:a16="http://schemas.microsoft.com/office/drawing/2014/main" id="{DBEEF232-F21E-1675-0460-D0EB9F59D4E6}"/>
              </a:ext>
            </a:extLst>
          </p:cNvPr>
          <p:cNvGraphicFramePr/>
          <p:nvPr>
            <p:extLst>
              <p:ext uri="{D42A27DB-BD31-4B8C-83A1-F6EECF244321}">
                <p14:modId xmlns:p14="http://schemas.microsoft.com/office/powerpoint/2010/main" val="1741724719"/>
              </p:ext>
            </p:extLst>
          </p:nvPr>
        </p:nvGraphicFramePr>
        <p:xfrm>
          <a:off x="2024185" y="180925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879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9D134-20AB-7628-086C-8A443DB24F2F}"/>
              </a:ext>
            </a:extLst>
          </p:cNvPr>
          <p:cNvSpPr>
            <a:spLocks noGrp="1"/>
          </p:cNvSpPr>
          <p:nvPr>
            <p:ph type="title"/>
          </p:nvPr>
        </p:nvSpPr>
        <p:spPr>
          <a:xfrm>
            <a:off x="778933" y="350837"/>
            <a:ext cx="10515600" cy="1325563"/>
          </a:xfrm>
        </p:spPr>
        <p:txBody>
          <a:bodyPr/>
          <a:lstStyle/>
          <a:p>
            <a:r>
              <a:rPr lang="en-CA" cap="small" dirty="0">
                <a:latin typeface="Aptos" panose="020B0004020202020204" pitchFamily="34" charset="0"/>
              </a:rPr>
              <a:t>How Do We Know It’s Working?</a:t>
            </a:r>
            <a:endParaRPr lang="en-US" cap="small" dirty="0">
              <a:latin typeface="Aptos" panose="020B0004020202020204" pitchFamily="34" charset="0"/>
            </a:endParaRPr>
          </a:p>
        </p:txBody>
      </p:sp>
      <p:cxnSp>
        <p:nvCxnSpPr>
          <p:cNvPr id="9" name="Straight Connector 8">
            <a:extLst>
              <a:ext uri="{FF2B5EF4-FFF2-40B4-BE49-F238E27FC236}">
                <a16:creationId xmlns:a16="http://schemas.microsoft.com/office/drawing/2014/main" id="{751C1018-9213-CB4B-A0BE-FEB444ED7245}"/>
              </a:ext>
            </a:extLst>
          </p:cNvPr>
          <p:cNvCxnSpPr/>
          <p:nvPr/>
        </p:nvCxnSpPr>
        <p:spPr>
          <a:xfrm>
            <a:off x="825336" y="433608"/>
            <a:ext cx="720000" cy="0"/>
          </a:xfrm>
          <a:prstGeom prst="line">
            <a:avLst/>
          </a:prstGeom>
          <a:ln w="133350"/>
        </p:spPr>
        <p:style>
          <a:lnRef idx="2">
            <a:schemeClr val="accent2"/>
          </a:lnRef>
          <a:fillRef idx="0">
            <a:schemeClr val="accent2"/>
          </a:fillRef>
          <a:effectRef idx="1">
            <a:schemeClr val="accent2"/>
          </a:effectRef>
          <a:fontRef idx="minor">
            <a:schemeClr val="tx1"/>
          </a:fontRef>
        </p:style>
      </p:cxnSp>
      <p:grpSp>
        <p:nvGrpSpPr>
          <p:cNvPr id="3" name="Group 2">
            <a:extLst>
              <a:ext uri="{FF2B5EF4-FFF2-40B4-BE49-F238E27FC236}">
                <a16:creationId xmlns:a16="http://schemas.microsoft.com/office/drawing/2014/main" id="{E73052DA-F245-5F90-8581-93E8E94E812B}"/>
              </a:ext>
            </a:extLst>
          </p:cNvPr>
          <p:cNvGrpSpPr/>
          <p:nvPr/>
        </p:nvGrpSpPr>
        <p:grpSpPr>
          <a:xfrm>
            <a:off x="2493234" y="2254898"/>
            <a:ext cx="8182482" cy="639533"/>
            <a:chOff x="470467" y="319600"/>
            <a:chExt cx="8182482" cy="639533"/>
          </a:xfrm>
          <a:solidFill>
            <a:schemeClr val="bg1">
              <a:lumMod val="85000"/>
            </a:schemeClr>
          </a:solidFill>
        </p:grpSpPr>
        <p:sp>
          <p:nvSpPr>
            <p:cNvPr id="16" name="Rectangle 15">
              <a:extLst>
                <a:ext uri="{FF2B5EF4-FFF2-40B4-BE49-F238E27FC236}">
                  <a16:creationId xmlns:a16="http://schemas.microsoft.com/office/drawing/2014/main" id="{999779BB-8EEB-B826-7392-E2B633841C9A}"/>
                </a:ext>
              </a:extLst>
            </p:cNvPr>
            <p:cNvSpPr/>
            <p:nvPr/>
          </p:nvSpPr>
          <p:spPr>
            <a:xfrm>
              <a:off x="470467" y="319600"/>
              <a:ext cx="8182482" cy="639533"/>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CA">
                <a:solidFill>
                  <a:schemeClr val="tx1"/>
                </a:solidFill>
              </a:endParaRPr>
            </a:p>
          </p:txBody>
        </p:sp>
        <p:sp>
          <p:nvSpPr>
            <p:cNvPr id="17" name="TextBox 16">
              <a:extLst>
                <a:ext uri="{FF2B5EF4-FFF2-40B4-BE49-F238E27FC236}">
                  <a16:creationId xmlns:a16="http://schemas.microsoft.com/office/drawing/2014/main" id="{D4839188-D1FB-458B-9464-9D9C51381D65}"/>
                </a:ext>
              </a:extLst>
            </p:cNvPr>
            <p:cNvSpPr txBox="1"/>
            <p:nvPr/>
          </p:nvSpPr>
          <p:spPr>
            <a:xfrm>
              <a:off x="470467" y="319600"/>
              <a:ext cx="8182482" cy="63953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07630" tIns="66040" rIns="66040" bIns="66040" numCol="1" spcCol="1270" anchor="ctr" anchorCtr="0">
              <a:noAutofit/>
            </a:bodyPr>
            <a:lstStyle/>
            <a:p>
              <a:pPr marL="0" lvl="0" indent="0" algn="l" defTabSz="1155700">
                <a:lnSpc>
                  <a:spcPct val="90000"/>
                </a:lnSpc>
                <a:spcBef>
                  <a:spcPct val="0"/>
                </a:spcBef>
                <a:spcAft>
                  <a:spcPct val="35000"/>
                </a:spcAft>
                <a:buNone/>
              </a:pPr>
              <a:r>
                <a:rPr lang="en-CA" sz="2600" kern="1200" dirty="0">
                  <a:solidFill>
                    <a:schemeClr val="tx1"/>
                  </a:solidFill>
                </a:rPr>
                <a:t>Track data quality improvements.</a:t>
              </a:r>
              <a:endParaRPr lang="en-US" sz="2600" kern="1200" dirty="0">
                <a:solidFill>
                  <a:schemeClr val="tx1"/>
                </a:solidFill>
              </a:endParaRPr>
            </a:p>
          </p:txBody>
        </p:sp>
      </p:grpSp>
      <p:grpSp>
        <p:nvGrpSpPr>
          <p:cNvPr id="5" name="Group 4">
            <a:extLst>
              <a:ext uri="{FF2B5EF4-FFF2-40B4-BE49-F238E27FC236}">
                <a16:creationId xmlns:a16="http://schemas.microsoft.com/office/drawing/2014/main" id="{D6A7B1D6-78B3-7008-CF9B-0127C13F0764}"/>
              </a:ext>
            </a:extLst>
          </p:cNvPr>
          <p:cNvGrpSpPr/>
          <p:nvPr/>
        </p:nvGrpSpPr>
        <p:grpSpPr>
          <a:xfrm>
            <a:off x="2493233" y="3214363"/>
            <a:ext cx="8182482" cy="639533"/>
            <a:chOff x="837126" y="1279066"/>
            <a:chExt cx="8182482" cy="639533"/>
          </a:xfrm>
          <a:solidFill>
            <a:schemeClr val="bg1">
              <a:lumMod val="85000"/>
            </a:schemeClr>
          </a:solidFill>
        </p:grpSpPr>
        <p:sp>
          <p:nvSpPr>
            <p:cNvPr id="14" name="Rectangle 13">
              <a:extLst>
                <a:ext uri="{FF2B5EF4-FFF2-40B4-BE49-F238E27FC236}">
                  <a16:creationId xmlns:a16="http://schemas.microsoft.com/office/drawing/2014/main" id="{F32AB79F-2C84-1A6A-51CE-0577A009B0B3}"/>
                </a:ext>
              </a:extLst>
            </p:cNvPr>
            <p:cNvSpPr/>
            <p:nvPr/>
          </p:nvSpPr>
          <p:spPr>
            <a:xfrm>
              <a:off x="837126" y="1279066"/>
              <a:ext cx="8182482" cy="639533"/>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CA">
                <a:solidFill>
                  <a:schemeClr val="tx1"/>
                </a:solidFill>
              </a:endParaRPr>
            </a:p>
          </p:txBody>
        </p:sp>
        <p:sp>
          <p:nvSpPr>
            <p:cNvPr id="15" name="TextBox 14">
              <a:extLst>
                <a:ext uri="{FF2B5EF4-FFF2-40B4-BE49-F238E27FC236}">
                  <a16:creationId xmlns:a16="http://schemas.microsoft.com/office/drawing/2014/main" id="{85A8E1BA-54C0-3CCB-E7A7-4F100DF80C8C}"/>
                </a:ext>
              </a:extLst>
            </p:cNvPr>
            <p:cNvSpPr txBox="1"/>
            <p:nvPr/>
          </p:nvSpPr>
          <p:spPr>
            <a:xfrm>
              <a:off x="837126" y="1279066"/>
              <a:ext cx="8182482" cy="63953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07630" tIns="66040" rIns="66040" bIns="66040" numCol="1" spcCol="1270" anchor="ctr" anchorCtr="0">
              <a:noAutofit/>
            </a:bodyPr>
            <a:lstStyle/>
            <a:p>
              <a:pPr marL="0" lvl="0" indent="0" algn="l" defTabSz="1155700">
                <a:lnSpc>
                  <a:spcPct val="90000"/>
                </a:lnSpc>
                <a:spcBef>
                  <a:spcPct val="0"/>
                </a:spcBef>
                <a:spcAft>
                  <a:spcPct val="35000"/>
                </a:spcAft>
                <a:buNone/>
              </a:pPr>
              <a:r>
                <a:rPr lang="en-CA" sz="2600" kern="1200" dirty="0">
                  <a:solidFill>
                    <a:schemeClr val="tx1"/>
                  </a:solidFill>
                </a:rPr>
                <a:t>Monitor compliance adherence and risk reduction.</a:t>
              </a:r>
            </a:p>
          </p:txBody>
        </p:sp>
      </p:grpSp>
      <p:sp>
        <p:nvSpPr>
          <p:cNvPr id="12" name="Rectangle 11">
            <a:extLst>
              <a:ext uri="{FF2B5EF4-FFF2-40B4-BE49-F238E27FC236}">
                <a16:creationId xmlns:a16="http://schemas.microsoft.com/office/drawing/2014/main" id="{56CD3333-A92E-768C-DF2F-01092BDA6F52}"/>
              </a:ext>
            </a:extLst>
          </p:cNvPr>
          <p:cNvSpPr/>
          <p:nvPr/>
        </p:nvSpPr>
        <p:spPr>
          <a:xfrm>
            <a:off x="2493233" y="4173828"/>
            <a:ext cx="8182482" cy="639533"/>
          </a:xfrm>
          <a:prstGeom prst="rect">
            <a:avLst/>
          </a:pr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CA">
              <a:solidFill>
                <a:schemeClr val="tx1"/>
              </a:solidFill>
            </a:endParaRPr>
          </a:p>
        </p:txBody>
      </p:sp>
      <p:sp>
        <p:nvSpPr>
          <p:cNvPr id="13" name="TextBox 12">
            <a:extLst>
              <a:ext uri="{FF2B5EF4-FFF2-40B4-BE49-F238E27FC236}">
                <a16:creationId xmlns:a16="http://schemas.microsoft.com/office/drawing/2014/main" id="{9B182A38-CD0C-C71D-A436-6A71593DB56C}"/>
              </a:ext>
            </a:extLst>
          </p:cNvPr>
          <p:cNvSpPr txBox="1"/>
          <p:nvPr/>
        </p:nvSpPr>
        <p:spPr>
          <a:xfrm>
            <a:off x="2493233" y="4173828"/>
            <a:ext cx="8229600" cy="639533"/>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spcFirstLastPara="0" vert="horz" wrap="square" lIns="507630" tIns="66040" rIns="66040" bIns="66040" numCol="1" spcCol="1270" anchor="ctr" anchorCtr="0">
            <a:noAutofit/>
          </a:bodyPr>
          <a:lstStyle/>
          <a:p>
            <a:pPr marL="0" lvl="0" indent="0" algn="l" defTabSz="1155700">
              <a:lnSpc>
                <a:spcPct val="90000"/>
              </a:lnSpc>
              <a:spcBef>
                <a:spcPct val="0"/>
              </a:spcBef>
              <a:spcAft>
                <a:spcPct val="35000"/>
              </a:spcAft>
              <a:buNone/>
            </a:pPr>
            <a:r>
              <a:rPr lang="en-CA" sz="2600" kern="1200" dirty="0">
                <a:solidFill>
                  <a:schemeClr val="tx1"/>
                </a:solidFill>
              </a:rPr>
              <a:t>Measure employee adoption of governance policies.</a:t>
            </a:r>
          </a:p>
        </p:txBody>
      </p:sp>
      <p:grpSp>
        <p:nvGrpSpPr>
          <p:cNvPr id="7" name="Group 6">
            <a:extLst>
              <a:ext uri="{FF2B5EF4-FFF2-40B4-BE49-F238E27FC236}">
                <a16:creationId xmlns:a16="http://schemas.microsoft.com/office/drawing/2014/main" id="{3D28A0AF-E85A-B7BA-9CA7-658AAC9CC4F6}"/>
              </a:ext>
            </a:extLst>
          </p:cNvPr>
          <p:cNvGrpSpPr/>
          <p:nvPr/>
        </p:nvGrpSpPr>
        <p:grpSpPr>
          <a:xfrm>
            <a:off x="2493234" y="5133293"/>
            <a:ext cx="8182482" cy="639533"/>
            <a:chOff x="470466" y="3197999"/>
            <a:chExt cx="8549141" cy="639533"/>
          </a:xfrm>
          <a:solidFill>
            <a:schemeClr val="bg1">
              <a:lumMod val="85000"/>
            </a:schemeClr>
          </a:solidFill>
        </p:grpSpPr>
        <p:sp>
          <p:nvSpPr>
            <p:cNvPr id="10" name="Rectangle 9">
              <a:extLst>
                <a:ext uri="{FF2B5EF4-FFF2-40B4-BE49-F238E27FC236}">
                  <a16:creationId xmlns:a16="http://schemas.microsoft.com/office/drawing/2014/main" id="{9ECC5742-510E-C8E2-DF0A-BB0E781D40B3}"/>
                </a:ext>
              </a:extLst>
            </p:cNvPr>
            <p:cNvSpPr/>
            <p:nvPr/>
          </p:nvSpPr>
          <p:spPr>
            <a:xfrm>
              <a:off x="470466" y="3197999"/>
              <a:ext cx="8549141" cy="639533"/>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CA">
                <a:solidFill>
                  <a:schemeClr val="tx1"/>
                </a:solidFill>
              </a:endParaRPr>
            </a:p>
          </p:txBody>
        </p:sp>
        <p:sp>
          <p:nvSpPr>
            <p:cNvPr id="11" name="TextBox 10">
              <a:extLst>
                <a:ext uri="{FF2B5EF4-FFF2-40B4-BE49-F238E27FC236}">
                  <a16:creationId xmlns:a16="http://schemas.microsoft.com/office/drawing/2014/main" id="{F8796D7E-3B6F-F8B0-96DE-22E269DE3B7E}"/>
                </a:ext>
              </a:extLst>
            </p:cNvPr>
            <p:cNvSpPr txBox="1"/>
            <p:nvPr/>
          </p:nvSpPr>
          <p:spPr>
            <a:xfrm>
              <a:off x="470466" y="3197999"/>
              <a:ext cx="8549141" cy="63953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07630" tIns="66040" rIns="66040" bIns="66040" numCol="1" spcCol="1270" anchor="ctr" anchorCtr="0">
              <a:noAutofit/>
            </a:bodyPr>
            <a:lstStyle/>
            <a:p>
              <a:pPr marL="0" lvl="0" indent="0" algn="l" defTabSz="1155700">
                <a:lnSpc>
                  <a:spcPct val="90000"/>
                </a:lnSpc>
                <a:spcBef>
                  <a:spcPct val="0"/>
                </a:spcBef>
                <a:spcAft>
                  <a:spcPct val="35000"/>
                </a:spcAft>
                <a:buNone/>
              </a:pPr>
              <a:r>
                <a:rPr lang="en-CA" sz="2600" kern="1200" dirty="0">
                  <a:solidFill>
                    <a:schemeClr val="tx1"/>
                  </a:solidFill>
                </a:rPr>
                <a:t>Assess business impact (efficiency, analytics).</a:t>
              </a:r>
            </a:p>
          </p:txBody>
        </p:sp>
      </p:grpSp>
      <p:pic>
        <p:nvPicPr>
          <p:cNvPr id="21" name="Picture 20" descr="A black background with a black square&#10;&#10;AI-generated content may be incorrect.">
            <a:extLst>
              <a:ext uri="{FF2B5EF4-FFF2-40B4-BE49-F238E27FC236}">
                <a16:creationId xmlns:a16="http://schemas.microsoft.com/office/drawing/2014/main" id="{D7FB128B-AB87-C104-C8C9-17B68B50FBF7}"/>
              </a:ext>
            </a:extLst>
          </p:cNvPr>
          <p:cNvPicPr>
            <a:picLocks noChangeAspect="1"/>
          </p:cNvPicPr>
          <p:nvPr/>
        </p:nvPicPr>
        <p:blipFill>
          <a:blip r:embed="rId3">
            <a:duotone>
              <a:schemeClr val="accent2">
                <a:shade val="45000"/>
                <a:satMod val="135000"/>
              </a:schemeClr>
              <a:prstClr val="white"/>
            </a:duotone>
          </a:blip>
          <a:stretch>
            <a:fillRect/>
          </a:stretch>
        </p:blipFill>
        <p:spPr>
          <a:xfrm>
            <a:off x="1516284" y="2206341"/>
            <a:ext cx="688090" cy="688090"/>
          </a:xfrm>
          <a:prstGeom prst="rect">
            <a:avLst/>
          </a:prstGeom>
        </p:spPr>
      </p:pic>
      <p:pic>
        <p:nvPicPr>
          <p:cNvPr id="29" name="Picture 28" descr="A black background with a black square&#10;&#10;AI-generated content may be incorrect.">
            <a:extLst>
              <a:ext uri="{FF2B5EF4-FFF2-40B4-BE49-F238E27FC236}">
                <a16:creationId xmlns:a16="http://schemas.microsoft.com/office/drawing/2014/main" id="{4FD667D5-8129-BDC5-AE2C-8385B48BCF71}"/>
              </a:ext>
            </a:extLst>
          </p:cNvPr>
          <p:cNvPicPr>
            <a:picLocks noChangeAspect="1"/>
          </p:cNvPicPr>
          <p:nvPr/>
        </p:nvPicPr>
        <p:blipFill>
          <a:blip r:embed="rId4">
            <a:duotone>
              <a:schemeClr val="accent2">
                <a:shade val="45000"/>
                <a:satMod val="135000"/>
              </a:schemeClr>
              <a:prstClr val="white"/>
            </a:duotone>
          </a:blip>
          <a:stretch>
            <a:fillRect/>
          </a:stretch>
        </p:blipFill>
        <p:spPr>
          <a:xfrm>
            <a:off x="1516283" y="5027353"/>
            <a:ext cx="771699" cy="771699"/>
          </a:xfrm>
          <a:prstGeom prst="rect">
            <a:avLst/>
          </a:prstGeom>
        </p:spPr>
      </p:pic>
      <p:pic>
        <p:nvPicPr>
          <p:cNvPr id="31" name="Picture 30" descr="A black background with a black square&#10;&#10;AI-generated content may be incorrect.">
            <a:extLst>
              <a:ext uri="{FF2B5EF4-FFF2-40B4-BE49-F238E27FC236}">
                <a16:creationId xmlns:a16="http://schemas.microsoft.com/office/drawing/2014/main" id="{6FD5D9D6-E01D-5684-942B-895A973443CC}"/>
              </a:ext>
            </a:extLst>
          </p:cNvPr>
          <p:cNvPicPr>
            <a:picLocks noChangeAspect="1"/>
          </p:cNvPicPr>
          <p:nvPr/>
        </p:nvPicPr>
        <p:blipFill>
          <a:blip r:embed="rId5">
            <a:duotone>
              <a:schemeClr val="accent2">
                <a:shade val="45000"/>
                <a:satMod val="135000"/>
              </a:schemeClr>
              <a:prstClr val="white"/>
            </a:duotone>
          </a:blip>
          <a:stretch>
            <a:fillRect/>
          </a:stretch>
        </p:blipFill>
        <p:spPr>
          <a:xfrm>
            <a:off x="1516283" y="4111989"/>
            <a:ext cx="688091" cy="688091"/>
          </a:xfrm>
          <a:prstGeom prst="rect">
            <a:avLst/>
          </a:prstGeom>
        </p:spPr>
      </p:pic>
      <p:pic>
        <p:nvPicPr>
          <p:cNvPr id="33" name="Graphic 32" descr="Magnifying glass with solid fill">
            <a:extLst>
              <a:ext uri="{FF2B5EF4-FFF2-40B4-BE49-F238E27FC236}">
                <a16:creationId xmlns:a16="http://schemas.microsoft.com/office/drawing/2014/main" id="{046E1F7C-AE2A-68C1-3CDB-8F8021C6B56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52539" y="3149273"/>
            <a:ext cx="735443" cy="735443"/>
          </a:xfrm>
          <a:prstGeom prst="rect">
            <a:avLst/>
          </a:prstGeom>
        </p:spPr>
      </p:pic>
    </p:spTree>
    <p:extLst>
      <p:ext uri="{BB962C8B-B14F-4D97-AF65-F5344CB8AC3E}">
        <p14:creationId xmlns:p14="http://schemas.microsoft.com/office/powerpoint/2010/main" val="1823611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540E6-3E6B-6D33-144E-6F4AC7994CF3}"/>
              </a:ext>
            </a:extLst>
          </p:cNvPr>
          <p:cNvSpPr>
            <a:spLocks noGrp="1"/>
          </p:cNvSpPr>
          <p:nvPr>
            <p:ph type="title"/>
          </p:nvPr>
        </p:nvSpPr>
        <p:spPr/>
        <p:txBody>
          <a:bodyPr/>
          <a:lstStyle/>
          <a:p>
            <a:r>
              <a:rPr lang="en-US" cap="small" dirty="0"/>
              <a:t>Takeaways for Data Governance Success</a:t>
            </a:r>
          </a:p>
        </p:txBody>
      </p:sp>
      <p:sp>
        <p:nvSpPr>
          <p:cNvPr id="4" name="Content Placeholder 3">
            <a:extLst>
              <a:ext uri="{FF2B5EF4-FFF2-40B4-BE49-F238E27FC236}">
                <a16:creationId xmlns:a16="http://schemas.microsoft.com/office/drawing/2014/main" id="{48189584-E3F0-A3E8-7476-801927508914}"/>
              </a:ext>
            </a:extLst>
          </p:cNvPr>
          <p:cNvSpPr>
            <a:spLocks noGrp="1"/>
          </p:cNvSpPr>
          <p:nvPr>
            <p:ph idx="1"/>
          </p:nvPr>
        </p:nvSpPr>
        <p:spPr/>
        <p:txBody>
          <a:bodyPr>
            <a:normAutofit/>
          </a:bodyPr>
          <a:lstStyle/>
          <a:p>
            <a:r>
              <a:rPr lang="en-CA" sz="2400" dirty="0"/>
              <a:t>Define clear governance goals.</a:t>
            </a:r>
          </a:p>
          <a:p>
            <a:r>
              <a:rPr lang="en-CA" sz="2400" dirty="0"/>
              <a:t> Implement strong security and compliance measures.</a:t>
            </a:r>
          </a:p>
          <a:p>
            <a:r>
              <a:rPr lang="en-CA" sz="2400" dirty="0"/>
              <a:t>Establish a structured framework.</a:t>
            </a:r>
          </a:p>
          <a:p>
            <a:r>
              <a:rPr lang="en-CA" sz="2400" dirty="0"/>
              <a:t>Measure success and adapt continuously.</a:t>
            </a:r>
            <a:endParaRPr lang="en-US" sz="2400" dirty="0"/>
          </a:p>
        </p:txBody>
      </p:sp>
      <p:cxnSp>
        <p:nvCxnSpPr>
          <p:cNvPr id="5" name="Straight Connector 4">
            <a:extLst>
              <a:ext uri="{FF2B5EF4-FFF2-40B4-BE49-F238E27FC236}">
                <a16:creationId xmlns:a16="http://schemas.microsoft.com/office/drawing/2014/main" id="{AA41A705-FF56-3EE5-4F61-A92D26F0C69F}"/>
              </a:ext>
            </a:extLst>
          </p:cNvPr>
          <p:cNvCxnSpPr/>
          <p:nvPr/>
        </p:nvCxnSpPr>
        <p:spPr>
          <a:xfrm>
            <a:off x="825336" y="433608"/>
            <a:ext cx="720000" cy="0"/>
          </a:xfrm>
          <a:prstGeom prst="line">
            <a:avLst/>
          </a:prstGeom>
          <a:ln w="13335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581248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cec5505-8291-4cd2-be3c-852f3a7697ca}" enabled="1" method="Standard" siteId="{8c642d1d-d709-47b0-ab10-080af10798fb}" contentBits="2" removed="0"/>
</clbl:labelList>
</file>

<file path=docProps/app.xml><?xml version="1.0" encoding="utf-8"?>
<Properties xmlns="http://schemas.openxmlformats.org/officeDocument/2006/extended-properties" xmlns:vt="http://schemas.openxmlformats.org/officeDocument/2006/docPropsVTypes">
  <Template/>
  <TotalTime>9753</TotalTime>
  <Words>3923</Words>
  <Application>Microsoft Office PowerPoint</Application>
  <PresentationFormat>Widescreen</PresentationFormat>
  <Paragraphs>203</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Aptos</vt:lpstr>
      <vt:lpstr>Aptos Display</vt:lpstr>
      <vt:lpstr>Arial</vt:lpstr>
      <vt:lpstr>Calibri</vt:lpstr>
      <vt:lpstr>Courier New</vt:lpstr>
      <vt:lpstr>Montserrat</vt:lpstr>
      <vt:lpstr>Times New Roman</vt:lpstr>
      <vt:lpstr>Office Theme</vt:lpstr>
      <vt:lpstr>Value Added Data Governance: Building your team for success  </vt:lpstr>
      <vt:lpstr>PowerPoint Presentation</vt:lpstr>
      <vt:lpstr>Agenda</vt:lpstr>
      <vt:lpstr>Setting key goals to align the team’s efforts</vt:lpstr>
      <vt:lpstr>Setting key goals to align the team’s efforts</vt:lpstr>
      <vt:lpstr>comply with data privacy and security regulations</vt:lpstr>
      <vt:lpstr>Create a framework (policies, procedures, standards) </vt:lpstr>
      <vt:lpstr>How Do We Know It’s Working?</vt:lpstr>
      <vt:lpstr>Takeaways for Data Governance Success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Tankard</dc:creator>
  <cp:lastModifiedBy>Cindy Chan</cp:lastModifiedBy>
  <cp:revision>21</cp:revision>
  <dcterms:created xsi:type="dcterms:W3CDTF">2025-01-19T18:49:04Z</dcterms:created>
  <dcterms:modified xsi:type="dcterms:W3CDTF">2025-03-20T15:05:11Z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PoiseVTI:8</vt:lpwstr>
  </property>
  <property fmtid="{D5CDD505-2E9C-101B-9397-08002B2CF9AE}" pid="3" name="ClassificationContentMarkingFooterText">
    <vt:lpwstr>•• PROTECTED 関係者外秘 PROTÉGÉ</vt:lpwstr>
  </property>
</Properties>
</file>